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8288000" cy="10287000"/>
  <p:notesSz cx="6858000" cy="9144000"/>
  <p:embeddedFontLst>
    <p:embeddedFont>
      <p:font typeface="Malgun Gothic" panose="020B0503020000020004" pitchFamily="50" charset="-127"/>
      <p:regular r:id="rId38"/>
      <p:bold r:id="rId39"/>
    </p:embeddedFont>
    <p:embeddedFont>
      <p:font typeface="Heebo Bold" panose="020B0600000101010101" charset="-79"/>
      <p:regular r:id="rId40"/>
      <p:bold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97" autoAdjust="0"/>
  </p:normalViewPr>
  <p:slideViewPr>
    <p:cSldViewPr>
      <p:cViewPr varScale="1">
        <p:scale>
          <a:sx n="70" d="100"/>
          <a:sy n="70" d="100"/>
        </p:scale>
        <p:origin x="26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4200" y="1375670"/>
            <a:ext cx="21203378" cy="7634140"/>
            <a:chOff x="0" y="0"/>
            <a:chExt cx="1128752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52" cy="406400"/>
            </a:xfrm>
            <a:custGeom>
              <a:avLst/>
              <a:gdLst/>
              <a:ahLst/>
              <a:cxnLst/>
              <a:rect l="l" t="t" r="r" b="b"/>
              <a:pathLst>
                <a:path w="1128752" h="406400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900981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126" y="3659446"/>
            <a:ext cx="12371749" cy="983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TEXT MINING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958126" y="3130005"/>
            <a:ext cx="1237174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광운대학교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텍스트마이닝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팀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프로젝트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4조 </a:t>
            </a: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결과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발표</a:t>
            </a:r>
            <a:endParaRPr lang="en-US" sz="2399" spc="23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231557" y="5267024"/>
            <a:ext cx="5824885" cy="4057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윤도원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송호성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김서지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원의재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한은규</a:t>
            </a:r>
            <a:endParaRPr lang="en-US" sz="2399" spc="23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009810"/>
            <a:ext cx="248490" cy="2484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866775"/>
            <a:ext cx="1552906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약관과 일상 대화 말뭉치간 TF-IDF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884067" y="4232366"/>
            <a:ext cx="2519867" cy="870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51"/>
              </a:lnSpc>
              <a:spcBef>
                <a:spcPct val="0"/>
              </a:spcBef>
            </a:pPr>
            <a:r>
              <a:rPr lang="en-US" sz="5322" b="1" spc="532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TF-IDF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87922" y="5813310"/>
            <a:ext cx="14512157" cy="3029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5"/>
              </a:lnSpc>
            </a:pPr>
            <a:r>
              <a:rPr lang="en-US" sz="2846" b="1" spc="284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TF와 IDF 값을 결합하여, 약관 문서 내에서 빈도는 높지만 일상 대화에서는 거의 사용되지 않는 단어를 효과적으로 식별합니다</a:t>
            </a:r>
            <a:r>
              <a:rPr lang="en-US" sz="2846" spc="284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.</a:t>
            </a:r>
          </a:p>
          <a:p>
            <a:pPr algn="ctr">
              <a:lnSpc>
                <a:spcPts val="3985"/>
              </a:lnSpc>
            </a:pPr>
            <a:r>
              <a:rPr lang="en-US" sz="2846" spc="284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이러한 단어들은 사용자에게 낯설고 이해하기 어려운 표현일 가능성이 높기 때문에,</a:t>
            </a:r>
          </a:p>
          <a:p>
            <a:pPr algn="ctr">
              <a:lnSpc>
                <a:spcPts val="3985"/>
              </a:lnSpc>
            </a:pPr>
            <a:r>
              <a:rPr lang="en-US" sz="2846" spc="284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자동으로 해당 단어를 추출한 후, 사전을 통해 명확한 뜻풀이를 제공합니다.</a:t>
            </a:r>
          </a:p>
          <a:p>
            <a:pPr algn="ctr">
              <a:lnSpc>
                <a:spcPts val="3985"/>
              </a:lnSpc>
              <a:spcBef>
                <a:spcPct val="0"/>
              </a:spcBef>
            </a:pPr>
            <a:r>
              <a:rPr lang="en-US" sz="2846" spc="284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이를 통해 사용자들은 복잡한 약관 내용을 보다 쉽게 이해할 수 있습니다.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009810"/>
            <a:ext cx="248490" cy="2484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2705100"/>
            <a:ext cx="18288000" cy="7581900"/>
            <a:chOff x="0" y="0"/>
            <a:chExt cx="4816593" cy="168567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866775"/>
            <a:ext cx="1552906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약관과 일상 대화 말뭉치간 TF-IDF</a:t>
            </a:r>
          </a:p>
        </p:txBody>
      </p:sp>
      <p:graphicFrame>
        <p:nvGraphicFramePr>
          <p:cNvPr id="12" name="Object 12"/>
          <p:cNvGraphicFramePr/>
          <p:nvPr/>
        </p:nvGraphicFramePr>
        <p:xfrm>
          <a:off x="1152945" y="4927390"/>
          <a:ext cx="880110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0553700" imgH="5943600" progId="Excel.Sheet.12">
                  <p:embed/>
                </p:oleObj>
              </mc:Choice>
              <mc:Fallback>
                <p:oleObj name="Worksheet" r:id="rId2" imgW="10553700" imgH="5943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52945" y="4927390"/>
                        <a:ext cx="880110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3"/>
          <p:cNvSpPr txBox="1"/>
          <p:nvPr/>
        </p:nvSpPr>
        <p:spPr>
          <a:xfrm>
            <a:off x="839424" y="3839071"/>
            <a:ext cx="8066774" cy="1230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0"/>
              </a:lnSpc>
              <a:spcBef>
                <a:spcPct val="0"/>
              </a:spcBef>
            </a:pPr>
            <a:r>
              <a:rPr lang="en-US" sz="2372" b="1" spc="23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상조서비스 이용에 관한 전반적인 권리와 의무를 규정하는 </a:t>
            </a:r>
          </a:p>
          <a:p>
            <a:pPr algn="ctr">
              <a:lnSpc>
                <a:spcPts val="3320"/>
              </a:lnSpc>
              <a:spcBef>
                <a:spcPct val="0"/>
              </a:spcBef>
            </a:pPr>
            <a:r>
              <a:rPr lang="en-US" sz="2372" b="1" spc="23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상조서비스 표준약관에 적용해본 결과 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485637" y="6667145"/>
            <a:ext cx="1316725" cy="839405"/>
            <a:chOff x="0" y="0"/>
            <a:chExt cx="1274991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74991" cy="812800"/>
            </a:xfrm>
            <a:custGeom>
              <a:avLst/>
              <a:gdLst/>
              <a:ahLst/>
              <a:cxnLst/>
              <a:rect l="l" t="t" r="r" b="b"/>
              <a:pathLst>
                <a:path w="1274991" h="812800">
                  <a:moveTo>
                    <a:pt x="1274991" y="406400"/>
                  </a:moveTo>
                  <a:lnTo>
                    <a:pt x="868591" y="0"/>
                  </a:lnTo>
                  <a:lnTo>
                    <a:pt x="868591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868591" y="609600"/>
                  </a:lnTo>
                  <a:lnTo>
                    <a:pt x="868591" y="812800"/>
                  </a:lnTo>
                  <a:lnTo>
                    <a:pt x="1274991" y="4064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55575"/>
              <a:ext cx="1173391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059460" y="6126410"/>
            <a:ext cx="8047487" cy="2454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해당 결과와 SHAP을 통해 도출된 </a:t>
            </a:r>
          </a:p>
          <a:p>
            <a:pPr algn="ctr"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의미 있는 단어를 조합하여 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spc="3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네이버 백과사전 API를 통한 서치 진행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2315368" y="3884130"/>
            <a:ext cx="10655486" cy="1726503"/>
          </a:xfrm>
          <a:custGeom>
            <a:avLst/>
            <a:gdLst/>
            <a:ahLst/>
            <a:cxnLst/>
            <a:rect l="l" t="t" r="r" b="b"/>
            <a:pathLst>
              <a:path w="10655486" h="1726503">
                <a:moveTo>
                  <a:pt x="0" y="0"/>
                </a:moveTo>
                <a:lnTo>
                  <a:pt x="10655487" y="0"/>
                </a:lnTo>
                <a:lnTo>
                  <a:pt x="10655487" y="1726502"/>
                </a:lnTo>
                <a:lnTo>
                  <a:pt x="0" y="1726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315368" y="6898972"/>
            <a:ext cx="10761598" cy="1210680"/>
          </a:xfrm>
          <a:custGeom>
            <a:avLst/>
            <a:gdLst/>
            <a:ahLst/>
            <a:cxnLst/>
            <a:rect l="l" t="t" r="r" b="b"/>
            <a:pathLst>
              <a:path w="10761598" h="1210680">
                <a:moveTo>
                  <a:pt x="0" y="0"/>
                </a:moveTo>
                <a:lnTo>
                  <a:pt x="10761599" y="0"/>
                </a:lnTo>
                <a:lnTo>
                  <a:pt x="10761599" y="1210680"/>
                </a:lnTo>
                <a:lnTo>
                  <a:pt x="0" y="12106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866775"/>
            <a:ext cx="1552906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네이버 API 연동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62830" y="3151515"/>
            <a:ext cx="4037214" cy="383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20"/>
              </a:lnSpc>
              <a:spcBef>
                <a:spcPct val="0"/>
              </a:spcBef>
            </a:pPr>
            <a:r>
              <a:rPr lang="en-US" sz="2372" b="1" spc="23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네이버 백과사전 API 호출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62830" y="6025773"/>
            <a:ext cx="4037214" cy="383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20"/>
              </a:lnSpc>
              <a:spcBef>
                <a:spcPct val="0"/>
              </a:spcBef>
            </a:pPr>
            <a:r>
              <a:rPr lang="en-US" sz="2372" b="1" spc="23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결과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33462" y="0"/>
            <a:ext cx="0" cy="3768928"/>
          </a:xfrm>
          <a:prstGeom prst="line">
            <a:avLst/>
          </a:prstGeom>
          <a:ln w="57150" cap="flat">
            <a:solidFill>
              <a:srgbClr val="4E6E81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001007" y="0"/>
            <a:ext cx="10286993" cy="10287000"/>
            <a:chOff x="0" y="0"/>
            <a:chExt cx="2709331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09331" cy="2709333"/>
            </a:xfrm>
            <a:custGeom>
              <a:avLst/>
              <a:gdLst/>
              <a:ahLst/>
              <a:cxnLst/>
              <a:rect l="l" t="t" r="r" b="b"/>
              <a:pathLst>
                <a:path w="2709331" h="2709333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70933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518158" lvl="1" indent="-259079" algn="l">
                <a:lnSpc>
                  <a:spcPts val="3359"/>
                </a:lnSpc>
                <a:buFont typeface="Arial"/>
                <a:buChar char="•"/>
              </a:pPr>
              <a:r>
                <a:rPr lang="en-US" sz="2399" spc="239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Training, Test, Validation 데이터를 나누고 학습 후 검증</a:t>
              </a:r>
            </a:p>
            <a:p>
              <a:pPr algn="l">
                <a:lnSpc>
                  <a:spcPts val="3359"/>
                </a:lnSpc>
              </a:pPr>
              <a:endParaRPr lang="en-US" sz="2399" spc="239">
                <a:solidFill>
                  <a:srgbClr val="000000">
                    <a:alpha val="80000"/>
                  </a:srgb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endParaRPr>
            </a:p>
            <a:p>
              <a:pPr marL="518158" lvl="1" indent="-259079" algn="l">
                <a:lnSpc>
                  <a:spcPts val="3359"/>
                </a:lnSpc>
                <a:buFont typeface="Arial"/>
                <a:buChar char="•"/>
              </a:pPr>
              <a:r>
                <a:rPr lang="en-US" sz="2399" spc="239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KOBERT, KLUE-ROBERTa, KOELECTRA, KORSCI-BERT</a:t>
              </a:r>
            </a:p>
            <a:p>
              <a:pPr algn="l">
                <a:lnSpc>
                  <a:spcPts val="3359"/>
                </a:lnSpc>
              </a:pPr>
              <a:r>
                <a:rPr lang="en-US" sz="2399" spc="239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     성능 비교(Accuracy, F1 score, 혼동행렬)</a:t>
              </a:r>
            </a:p>
            <a:p>
              <a:pPr algn="l">
                <a:lnSpc>
                  <a:spcPts val="3359"/>
                </a:lnSpc>
              </a:pPr>
              <a:endParaRPr lang="en-US" sz="2399" spc="239">
                <a:solidFill>
                  <a:srgbClr val="000000">
                    <a:alpha val="80000"/>
                  </a:srgb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endParaRPr>
            </a:p>
            <a:p>
              <a:pPr marL="518158" lvl="1" indent="-259079" algn="l">
                <a:lnSpc>
                  <a:spcPts val="3359"/>
                </a:lnSpc>
                <a:buFont typeface="Arial"/>
                <a:buChar char="•"/>
              </a:pPr>
              <a:r>
                <a:rPr lang="en-US" sz="2399" spc="239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각각 다른 도메인에 대한 강건성 확인</a:t>
              </a:r>
            </a:p>
            <a:p>
              <a:pPr algn="l">
                <a:lnSpc>
                  <a:spcPts val="3359"/>
                </a:lnSpc>
              </a:pPr>
              <a:endParaRPr lang="en-US" sz="2399" spc="239">
                <a:solidFill>
                  <a:srgbClr val="000000">
                    <a:alpha val="80000"/>
                  </a:srgb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endParaRPr>
            </a:p>
            <a:p>
              <a:pPr marL="518158" lvl="1" indent="-259079" algn="l">
                <a:lnSpc>
                  <a:spcPts val="3359"/>
                </a:lnSpc>
                <a:buFont typeface="Arial"/>
                <a:buChar char="•"/>
              </a:pPr>
              <a:r>
                <a:rPr lang="en-US" sz="2399" spc="239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약관 전문 데이터의 각 조항마다 유불리를 판단</a:t>
              </a:r>
            </a:p>
            <a:p>
              <a:pPr algn="ctr">
                <a:lnSpc>
                  <a:spcPts val="3359"/>
                </a:lnSpc>
              </a:pPr>
              <a:endParaRPr lang="en-US" sz="2399" spc="239">
                <a:solidFill>
                  <a:srgbClr val="000000">
                    <a:alpha val="80000"/>
                  </a:srgb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04888" y="3964677"/>
            <a:ext cx="6996120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 유불리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83287" y="925830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456224" y="789698"/>
            <a:ext cx="248490" cy="24849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3557443" y="4495578"/>
            <a:ext cx="4023026" cy="3499956"/>
          </a:xfrm>
          <a:custGeom>
            <a:avLst/>
            <a:gdLst/>
            <a:ahLst/>
            <a:cxnLst/>
            <a:rect l="l" t="t" r="r" b="b"/>
            <a:pathLst>
              <a:path w="4023026" h="3499956">
                <a:moveTo>
                  <a:pt x="0" y="0"/>
                </a:moveTo>
                <a:lnTo>
                  <a:pt x="4023027" y="0"/>
                </a:lnTo>
                <a:lnTo>
                  <a:pt x="4023027" y="3499956"/>
                </a:lnTo>
                <a:lnTo>
                  <a:pt x="0" y="34999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83177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ACCURACY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6899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F1 SCORE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1776" y="4364332"/>
            <a:ext cx="16624447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99"/>
              </a:lnSpc>
            </a:pPr>
            <a:r>
              <a:rPr lang="en-US" sz="2999" b="1" spc="29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모델 성능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78281" y="981037"/>
            <a:ext cx="8877943" cy="519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</a:pPr>
            <a:r>
              <a:rPr lang="en-US" sz="2999" b="1" spc="299" dirty="0" err="1">
                <a:solidFill>
                  <a:srgbClr val="000000"/>
                </a:solidFill>
                <a:latin typeface="Heebo Bold"/>
                <a:ea typeface="Malgun Gothic" panose="020B0503020000020004" pitchFamily="34" charset="-127"/>
                <a:cs typeface="Heebo Bold"/>
                <a:sym typeface="Heebo Bold"/>
              </a:rPr>
              <a:t>모델</a:t>
            </a:r>
            <a:r>
              <a:rPr lang="en-US" sz="2999" b="1" spc="299" dirty="0">
                <a:solidFill>
                  <a:srgbClr val="000000"/>
                </a:solidFill>
                <a:latin typeface="Heebo Bold"/>
                <a:ea typeface="Malgun Gothic" panose="020B0503020000020004" pitchFamily="34" charset="-127"/>
                <a:cs typeface="Heebo Bold"/>
                <a:sym typeface="Heebo Bold"/>
              </a:rPr>
              <a:t>(</a:t>
            </a:r>
            <a:r>
              <a:rPr lang="en-US" sz="2999" b="1" spc="29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KO-BERT</a:t>
            </a:r>
            <a:r>
              <a:rPr lang="en-US" sz="2999" b="1" spc="299" dirty="0">
                <a:solidFill>
                  <a:srgbClr val="000000"/>
                </a:solidFill>
                <a:latin typeface="Heebo Bold"/>
                <a:ea typeface="Malgun Gothic" panose="020B0503020000020004" pitchFamily="34" charset="-127"/>
                <a:cs typeface="Heebo Bold"/>
                <a:sym typeface="Heebo Bold"/>
              </a:rPr>
              <a:t>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06215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혼동행렬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1776" y="8667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유불리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모델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905000" y="6522967"/>
            <a:ext cx="1935069" cy="534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b="1" spc="32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92.87%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414568" y="5567208"/>
            <a:ext cx="8936191" cy="21381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    precision   recall    f1-score   support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불리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0.9900     0.8100    0.8900    3172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0.9100     0.9900    0.9500    5932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macro avg     0.9500     0.9000    0.9200    9104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weighted avg 0.9300     0.9300    0.9300     9104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83287" y="925830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456224" y="789698"/>
            <a:ext cx="248490" cy="24849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3139268" y="3886696"/>
            <a:ext cx="4283902" cy="4112906"/>
          </a:xfrm>
          <a:custGeom>
            <a:avLst/>
            <a:gdLst/>
            <a:ahLst/>
            <a:cxnLst/>
            <a:rect l="l" t="t" r="r" b="b"/>
            <a:pathLst>
              <a:path w="4283902" h="4112906">
                <a:moveTo>
                  <a:pt x="0" y="0"/>
                </a:moveTo>
                <a:lnTo>
                  <a:pt x="4283903" y="0"/>
                </a:lnTo>
                <a:lnTo>
                  <a:pt x="4283903" y="4112906"/>
                </a:lnTo>
                <a:lnTo>
                  <a:pt x="0" y="4112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83177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ACCURACY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6899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F1 SCORE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1776" y="4364332"/>
            <a:ext cx="16624447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99"/>
              </a:lnSpc>
            </a:pPr>
            <a:r>
              <a:rPr lang="en-US" sz="2999" b="1" spc="29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모델 성능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78281" y="981037"/>
            <a:ext cx="8877943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</a:pPr>
            <a:r>
              <a:rPr lang="en-US" sz="2999" b="1" spc="29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모델(KLUE-ROBERTA)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06215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혼동행렬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1776" y="8667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 유불리 모델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905000" y="6522967"/>
            <a:ext cx="1935069" cy="534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b="1" spc="32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98.75%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404237" y="5773350"/>
            <a:ext cx="9000644" cy="2138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   precision   recall     f1-score  support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불리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0.9807    0.9414    0.9606      300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0.8750    0.9567    0.9140      700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macro avg     0.9278    0.9490    0.9373     1000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weighted avg 0.9490    0.9460    0.9467      1000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83287" y="925830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456224" y="789698"/>
            <a:ext cx="248490" cy="24849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3361068" y="4244519"/>
            <a:ext cx="3836728" cy="3598125"/>
          </a:xfrm>
          <a:custGeom>
            <a:avLst/>
            <a:gdLst/>
            <a:ahLst/>
            <a:cxnLst/>
            <a:rect l="l" t="t" r="r" b="b"/>
            <a:pathLst>
              <a:path w="3836728" h="3598125">
                <a:moveTo>
                  <a:pt x="0" y="0"/>
                </a:moveTo>
                <a:lnTo>
                  <a:pt x="3836728" y="0"/>
                </a:lnTo>
                <a:lnTo>
                  <a:pt x="3836728" y="3598126"/>
                </a:lnTo>
                <a:lnTo>
                  <a:pt x="0" y="35981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83177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ACCURACY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6899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F1 SCORE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1776" y="4364332"/>
            <a:ext cx="16624447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99"/>
              </a:lnSpc>
            </a:pPr>
            <a:r>
              <a:rPr lang="en-US" sz="2999" b="1" spc="29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모델 성능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78281" y="981037"/>
            <a:ext cx="8877943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</a:pPr>
            <a:r>
              <a:rPr lang="en-US" sz="2999" b="1" spc="29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모델(KOELECTRA)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06215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혼동행렬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1776" y="8667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 유불리 모델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057400" y="6522967"/>
            <a:ext cx="1782669" cy="534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b="1" spc="32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96.80%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427587" y="5773350"/>
            <a:ext cx="8933481" cy="2138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   precision   recall     f1-score  support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불리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0.9300    0.9700    0.9500      300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0.9900    0.9700    0.9800      700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macro avg     0.9600    0.9700    0.9600     1000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weighted avg 0.9700    0.9700    0.9700     1000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83287" y="925830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456224" y="789698"/>
            <a:ext cx="248490" cy="24849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3168535" y="4179525"/>
            <a:ext cx="4225369" cy="3675990"/>
          </a:xfrm>
          <a:custGeom>
            <a:avLst/>
            <a:gdLst/>
            <a:ahLst/>
            <a:cxnLst/>
            <a:rect l="l" t="t" r="r" b="b"/>
            <a:pathLst>
              <a:path w="4225369" h="3675990">
                <a:moveTo>
                  <a:pt x="0" y="0"/>
                </a:moveTo>
                <a:lnTo>
                  <a:pt x="4225369" y="0"/>
                </a:lnTo>
                <a:lnTo>
                  <a:pt x="4225369" y="3675990"/>
                </a:lnTo>
                <a:lnTo>
                  <a:pt x="0" y="3675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83177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ACCURACY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6899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F1 SCORE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1776" y="4364332"/>
            <a:ext cx="16624447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99"/>
              </a:lnSpc>
            </a:pPr>
            <a:r>
              <a:rPr lang="en-US" sz="2999" b="1" spc="29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모델 성능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78281" y="981037"/>
            <a:ext cx="8877943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</a:pPr>
            <a:r>
              <a:rPr lang="en-US" sz="2999" b="1" spc="29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모델(KORSCI-BERT)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06215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혼동행렬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1776" y="8667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 유불리 모델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578281" y="1390613"/>
            <a:ext cx="8877943" cy="894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9" lvl="1" indent="-248284" algn="l">
              <a:lnSpc>
                <a:spcPts val="367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가장 높은 Accuracy 값을 가지고 있어서 학습 모델로 선정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57400" y="6522967"/>
            <a:ext cx="1782669" cy="534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b="1" spc="32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99.25%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404237" y="5773350"/>
            <a:ext cx="8776766" cy="2138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   precision   recall    f1-score  support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불리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1.0000    0.9786    0.9892     3172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0.9887    1.0000    0.9943     5932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macro avg     0.9943    0.9893    0.9917     9104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weighted avg 0.9926    0.9925    0.9925     9104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83287" y="925830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456224" y="789698"/>
            <a:ext cx="248490" cy="24849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3691980" y="4421482"/>
            <a:ext cx="3178479" cy="3178479"/>
          </a:xfrm>
          <a:custGeom>
            <a:avLst/>
            <a:gdLst/>
            <a:ahLst/>
            <a:cxnLst/>
            <a:rect l="l" t="t" r="r" b="b"/>
            <a:pathLst>
              <a:path w="3178479" h="3178479">
                <a:moveTo>
                  <a:pt x="0" y="0"/>
                </a:moveTo>
                <a:lnTo>
                  <a:pt x="3178479" y="0"/>
                </a:lnTo>
                <a:lnTo>
                  <a:pt x="3178479" y="3178479"/>
                </a:lnTo>
                <a:lnTo>
                  <a:pt x="0" y="31784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83177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ACCURACY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68996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F1 SCORE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1776" y="4364332"/>
            <a:ext cx="16624447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99"/>
              </a:lnSpc>
            </a:pPr>
            <a:r>
              <a:rPr lang="en-US" sz="2999" b="1" spc="29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모델 성능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78281" y="981037"/>
            <a:ext cx="8877943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</a:pPr>
            <a:r>
              <a:rPr lang="en-US" sz="2999" b="1" spc="29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모델(KORSCI-BERT)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06215" y="8085947"/>
            <a:ext cx="4350008" cy="363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</a:pPr>
            <a:r>
              <a:rPr lang="en-US" sz="2199" b="1" spc="219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혼동행렬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1776" y="8667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 유불리 모델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578281" y="1390613"/>
            <a:ext cx="8877943" cy="1378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9" lvl="1" indent="-248284" algn="l">
              <a:lnSpc>
                <a:spcPts val="367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다른 도메인 별로 학습 시키고 검증 했을 때 강건성 확인</a:t>
            </a:r>
          </a:p>
          <a:p>
            <a:pPr marL="496569" lvl="1" indent="-248284" algn="l">
              <a:lnSpc>
                <a:spcPts val="367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clauseField에 기반하여 도메인을 분류하고 검증 데이터에 없는 도메인만 트레이닝 시킨 후 검증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981200" y="6522967"/>
            <a:ext cx="1858869" cy="534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b="1" spc="32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92.50%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665853" y="5773350"/>
            <a:ext cx="8687215" cy="2138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   precision   recall    f1-score  support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불리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0.9630     0.7800    0.8619      300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유리</a:t>
            </a: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   0.9128     0.9871    0.9485      700</a:t>
            </a:r>
          </a:p>
          <a:p>
            <a:pPr algn="just">
              <a:lnSpc>
                <a:spcPts val="3359"/>
              </a:lnSpc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macro avg     0.9379     0.8836    0.9052     1000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 spc="23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weighted avg 0.9279     0.9250    0.9225      1000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806369" cy="10287000"/>
            <a:chOff x="0" y="0"/>
            <a:chExt cx="1792624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92624" cy="2709333"/>
            </a:xfrm>
            <a:custGeom>
              <a:avLst/>
              <a:gdLst/>
              <a:ahLst/>
              <a:cxnLst/>
              <a:rect l="l" t="t" r="r" b="b"/>
              <a:pathLst>
                <a:path w="1792624" h="2709333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80210" y="78021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512410" y="1368522"/>
            <a:ext cx="15902903" cy="4631721"/>
          </a:xfrm>
          <a:custGeom>
            <a:avLst/>
            <a:gdLst/>
            <a:ahLst/>
            <a:cxnLst/>
            <a:rect l="l" t="t" r="r" b="b"/>
            <a:pathLst>
              <a:path w="15902903" h="4631721">
                <a:moveTo>
                  <a:pt x="0" y="0"/>
                </a:moveTo>
                <a:lnTo>
                  <a:pt x="15902903" y="0"/>
                </a:lnTo>
                <a:lnTo>
                  <a:pt x="15902903" y="4631720"/>
                </a:lnTo>
                <a:lnTo>
                  <a:pt x="0" y="4631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8534400" y="6765548"/>
            <a:ext cx="8724900" cy="16937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약관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전문에서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각각의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조항마다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유불리가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다름</a:t>
            </a:r>
            <a:endParaRPr lang="en-US" sz="2100" spc="21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3360"/>
              </a:lnSpc>
            </a:pP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정규표현식을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통해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별로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문장을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나눔</a:t>
            </a:r>
            <a:endParaRPr lang="en-US" sz="2100" spc="21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3360"/>
              </a:lnSpc>
            </a:pP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구축한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모델에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나눠진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조항을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넣어서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각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조항의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유불리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확률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출력</a:t>
            </a:r>
            <a:endParaRPr lang="en-US" sz="2100" spc="21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marL="0" lvl="0" indent="0" algn="l">
              <a:lnSpc>
                <a:spcPts val="3360"/>
              </a:lnSpc>
            </a:pP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유불리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확률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탑3를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출력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함으로서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전문에서의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유불리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100" spc="21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판단</a:t>
            </a:r>
            <a:r>
              <a:rPr lang="en-US" sz="2100" spc="21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534400" y="6340065"/>
            <a:ext cx="8499682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b="1" spc="249" dirty="0" err="1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전문</a:t>
            </a:r>
            <a:r>
              <a:rPr lang="en-US" sz="2499" b="1" spc="249" dirty="0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 </a:t>
            </a:r>
            <a:r>
              <a:rPr lang="en-US" sz="2499" b="1" spc="249" dirty="0" err="1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유불리</a:t>
            </a:r>
            <a:r>
              <a:rPr lang="en-US" sz="2499" b="1" spc="249" dirty="0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 </a:t>
            </a:r>
            <a:r>
              <a:rPr lang="en-US" sz="2499" b="1" spc="249" dirty="0" err="1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확률</a:t>
            </a:r>
            <a:endParaRPr lang="en-US" sz="2499" b="1" spc="249" dirty="0">
              <a:solidFill>
                <a:srgbClr val="4E6E8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ebo Bold"/>
              <a:sym typeface="Heebo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82226" y="945354"/>
            <a:ext cx="14523548" cy="983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AGENDA OVERVIEW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882226" y="2129873"/>
            <a:ext cx="4775418" cy="983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A79E9C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01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630356" y="2129873"/>
            <a:ext cx="4775418" cy="983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A79E9C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05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882226" y="3966162"/>
            <a:ext cx="4775418" cy="983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A79E9C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630356" y="3966162"/>
            <a:ext cx="4775418" cy="983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A79E9C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06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82226" y="5805615"/>
            <a:ext cx="4775418" cy="983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A79E9C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03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82226" y="3275345"/>
            <a:ext cx="4775418" cy="371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9"/>
              </a:lnSpc>
            </a:pPr>
            <a:r>
              <a:rPr lang="en-US" sz="2299" b="1" spc="22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프로젝트</a:t>
            </a:r>
            <a:r>
              <a:rPr lang="en-US" sz="2299" b="1" spc="22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 </a:t>
            </a:r>
            <a:r>
              <a:rPr lang="en-US" sz="2299" b="1" spc="22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소개</a:t>
            </a:r>
            <a:endParaRPr lang="en-US" sz="2299" b="1" spc="22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ebo Bold"/>
              <a:sym typeface="Heebo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630356" y="3275345"/>
            <a:ext cx="4775418" cy="371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9"/>
              </a:lnSpc>
            </a:pPr>
            <a:r>
              <a:rPr lang="en-US" sz="2299" b="1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프로젝트 기여점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82226" y="5111634"/>
            <a:ext cx="4775418" cy="371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9"/>
              </a:lnSpc>
            </a:pPr>
            <a:r>
              <a:rPr lang="en-US" sz="2299" b="1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파이프라인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630356" y="5111634"/>
            <a:ext cx="4775418" cy="371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9"/>
              </a:lnSpc>
            </a:pPr>
            <a:r>
              <a:rPr lang="en-US" sz="2299" b="1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프로젝트 한계점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82226" y="6951087"/>
            <a:ext cx="4775418" cy="371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9"/>
              </a:lnSpc>
            </a:pPr>
            <a:r>
              <a:rPr lang="en-US" sz="2299" b="1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어려운 단어 추출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82226" y="7645068"/>
            <a:ext cx="4775418" cy="983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A79E9C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82226" y="8790540"/>
            <a:ext cx="4775418" cy="371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9"/>
              </a:lnSpc>
            </a:pPr>
            <a:r>
              <a:rPr lang="en-US" sz="2299" b="1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약관 유불리 판단</a:t>
            </a:r>
          </a:p>
        </p:txBody>
      </p:sp>
      <p:sp>
        <p:nvSpPr>
          <p:cNvPr id="15" name="AutoShape 15"/>
          <p:cNvSpPr/>
          <p:nvPr/>
        </p:nvSpPr>
        <p:spPr>
          <a:xfrm>
            <a:off x="9144000" y="5967540"/>
            <a:ext cx="28575" cy="4319460"/>
          </a:xfrm>
          <a:prstGeom prst="line">
            <a:avLst/>
          </a:prstGeom>
          <a:ln w="57150" cap="flat">
            <a:solidFill>
              <a:srgbClr val="4E6E81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6" name="Group 16"/>
          <p:cNvGrpSpPr/>
          <p:nvPr/>
        </p:nvGrpSpPr>
        <p:grpSpPr>
          <a:xfrm>
            <a:off x="17259300" y="9258300"/>
            <a:ext cx="248490" cy="24849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80210" y="780210"/>
            <a:ext cx="248490" cy="24849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90745" y="889461"/>
            <a:ext cx="9565479" cy="475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59"/>
              </a:lnSpc>
            </a:pPr>
            <a:r>
              <a:rPr lang="en-US" sz="2899" b="1" spc="28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SHAP (SHAPLEY ADDITIVE EXPLANATIONS)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04800" y="596553"/>
            <a:ext cx="7331657" cy="1661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3"/>
              </a:lnSpc>
            </a:pPr>
            <a:r>
              <a:rPr lang="en-US" sz="4845" b="1" spc="242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모델의</a:t>
            </a:r>
            <a:r>
              <a:rPr lang="en-US" sz="4845" b="1" spc="242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4845" b="1" spc="242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판단</a:t>
            </a:r>
            <a:r>
              <a:rPr lang="en-US" sz="4845" b="1" spc="242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4845" b="1" spc="242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근거</a:t>
            </a:r>
            <a:r>
              <a:rPr lang="en-US" sz="4845" b="1" spc="242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4845" b="1" spc="242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역추적</a:t>
            </a:r>
            <a:endParaRPr lang="en-US" sz="4845" b="1" spc="242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  <a:p>
            <a:pPr marL="0" lvl="0" indent="0" algn="l">
              <a:lnSpc>
                <a:spcPts val="6783"/>
              </a:lnSpc>
            </a:pPr>
            <a:r>
              <a:rPr lang="en-US" sz="4845" b="1" spc="242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: SHAP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890745" y="1292051"/>
            <a:ext cx="9565479" cy="911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96569" lvl="1" indent="-248284" algn="l">
              <a:lnSpc>
                <a:spcPts val="3679"/>
              </a:lnSpc>
              <a:buFont typeface="Arial"/>
              <a:buChar char="•"/>
            </a:pPr>
            <a:r>
              <a:rPr lang="en-US" sz="2299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단어 및 토큰이 예측 결과에 얼마나 기여했는지 수치화</a:t>
            </a:r>
          </a:p>
          <a:p>
            <a:pPr algn="l">
              <a:lnSpc>
                <a:spcPts val="3679"/>
              </a:lnSpc>
            </a:pPr>
            <a:r>
              <a:rPr lang="en-US" sz="2299" spc="22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→ 유/불리 판단 근거 역추적</a:t>
            </a:r>
          </a:p>
        </p:txBody>
      </p:sp>
      <p:sp>
        <p:nvSpPr>
          <p:cNvPr id="5" name="AutoShape 5"/>
          <p:cNvSpPr/>
          <p:nvPr/>
        </p:nvSpPr>
        <p:spPr>
          <a:xfrm>
            <a:off x="-1387706" y="4018367"/>
            <a:ext cx="19704281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735433" y="2956386"/>
            <a:ext cx="2792630" cy="2066811"/>
            <a:chOff x="0" y="0"/>
            <a:chExt cx="1365283" cy="108869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65283" cy="1088691"/>
            </a:xfrm>
            <a:custGeom>
              <a:avLst/>
              <a:gdLst/>
              <a:ahLst/>
              <a:cxnLst/>
              <a:rect l="l" t="t" r="r" b="b"/>
              <a:pathLst>
                <a:path w="1365283" h="1088691">
                  <a:moveTo>
                    <a:pt x="0" y="0"/>
                  </a:moveTo>
                  <a:lnTo>
                    <a:pt x="1365283" y="0"/>
                  </a:lnTo>
                  <a:lnTo>
                    <a:pt x="1365283" y="1088691"/>
                  </a:lnTo>
                  <a:lnTo>
                    <a:pt x="0" y="1088691"/>
                  </a:lnTo>
                  <a:close/>
                </a:path>
              </a:pathLst>
            </a:custGeom>
            <a:solidFill>
              <a:srgbClr val="F2F1F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1365283" cy="11648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799" b="1" spc="279">
                  <a:solidFill>
                    <a:srgbClr val="00000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Heebo Bold"/>
                  <a:sym typeface="Heebo Bold"/>
                </a:rPr>
                <a:t>모델 예측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435734" y="2956386"/>
            <a:ext cx="2792630" cy="2066811"/>
            <a:chOff x="0" y="0"/>
            <a:chExt cx="1365283" cy="108869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65283" cy="1088691"/>
            </a:xfrm>
            <a:custGeom>
              <a:avLst/>
              <a:gdLst/>
              <a:ahLst/>
              <a:cxnLst/>
              <a:rect l="l" t="t" r="r" b="b"/>
              <a:pathLst>
                <a:path w="1365283" h="1088691">
                  <a:moveTo>
                    <a:pt x="0" y="0"/>
                  </a:moveTo>
                  <a:lnTo>
                    <a:pt x="1365283" y="0"/>
                  </a:lnTo>
                  <a:lnTo>
                    <a:pt x="1365283" y="1088691"/>
                  </a:lnTo>
                  <a:lnTo>
                    <a:pt x="0" y="1088691"/>
                  </a:lnTo>
                  <a:close/>
                </a:path>
              </a:pathLst>
            </a:custGeom>
            <a:solidFill>
              <a:srgbClr val="F2F1F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1365283" cy="11648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799" b="1" spc="279">
                  <a:solidFill>
                    <a:srgbClr val="00000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Heebo Bold"/>
                  <a:sym typeface="Heebo Bold"/>
                </a:rPr>
                <a:t>SHAP 기반</a:t>
              </a:r>
            </a:p>
            <a:p>
              <a:pPr algn="ctr">
                <a:lnSpc>
                  <a:spcPts val="4199"/>
                </a:lnSpc>
              </a:pPr>
              <a:r>
                <a:rPr lang="en-US" sz="2799" b="1" spc="279">
                  <a:solidFill>
                    <a:srgbClr val="00000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Heebo Bold"/>
                  <a:sym typeface="Heebo Bold"/>
                </a:rPr>
                <a:t>기여도 계산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227911" y="2956386"/>
            <a:ext cx="2792630" cy="2066811"/>
            <a:chOff x="0" y="0"/>
            <a:chExt cx="1365283" cy="108869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65283" cy="1088691"/>
            </a:xfrm>
            <a:custGeom>
              <a:avLst/>
              <a:gdLst/>
              <a:ahLst/>
              <a:cxnLst/>
              <a:rect l="l" t="t" r="r" b="b"/>
              <a:pathLst>
                <a:path w="1365283" h="1088691">
                  <a:moveTo>
                    <a:pt x="0" y="0"/>
                  </a:moveTo>
                  <a:lnTo>
                    <a:pt x="1365283" y="0"/>
                  </a:lnTo>
                  <a:lnTo>
                    <a:pt x="1365283" y="1088691"/>
                  </a:lnTo>
                  <a:lnTo>
                    <a:pt x="0" y="1088691"/>
                  </a:lnTo>
                  <a:close/>
                </a:path>
              </a:pathLst>
            </a:custGeom>
            <a:solidFill>
              <a:srgbClr val="F2F1F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76200"/>
              <a:ext cx="1365283" cy="11648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799" b="1" spc="279">
                  <a:solidFill>
                    <a:srgbClr val="000000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Heebo Bold"/>
                  <a:sym typeface="Heebo Bold"/>
                </a:rPr>
                <a:t>핵심 구 추출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22947" y="5625932"/>
            <a:ext cx="5621477" cy="24786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2366" lvl="1" indent="-286183" algn="l">
              <a:lnSpc>
                <a:spcPts val="4984"/>
              </a:lnSpc>
              <a:buFont typeface="Arial"/>
              <a:buChar char="•"/>
            </a:pPr>
            <a:r>
              <a:rPr lang="en-US" sz="2651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입력: 약관 조항 문장</a:t>
            </a:r>
          </a:p>
          <a:p>
            <a:pPr marL="572366" lvl="1" indent="-286183" algn="l">
              <a:lnSpc>
                <a:spcPts val="4984"/>
              </a:lnSpc>
              <a:buFont typeface="Arial"/>
              <a:buChar char="•"/>
            </a:pPr>
            <a:r>
              <a:rPr lang="en-US" sz="2651" u="none" strike="noStrike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예측: 유리/불리</a:t>
            </a:r>
          </a:p>
          <a:p>
            <a:pPr marL="572366" lvl="1" indent="-286183" algn="l">
              <a:lnSpc>
                <a:spcPts val="4984"/>
              </a:lnSpc>
              <a:buFont typeface="Arial"/>
              <a:buChar char="•"/>
            </a:pPr>
            <a:r>
              <a:rPr lang="en-US" sz="2651" u="none" strike="noStrike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모델: KORSCI-BERT</a:t>
            </a:r>
          </a:p>
          <a:p>
            <a:pPr marL="572366" lvl="1" indent="-286183" algn="l">
              <a:lnSpc>
                <a:spcPts val="4984"/>
              </a:lnSpc>
              <a:buFont typeface="Arial"/>
              <a:buChar char="•"/>
            </a:pPr>
            <a:r>
              <a:rPr lang="en-US" sz="2651" u="none" strike="noStrike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역할: 유/불리 판단 결과 도출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517275" y="5683909"/>
            <a:ext cx="4916055" cy="36594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56046" lvl="1" indent="-278023" algn="l">
              <a:lnSpc>
                <a:spcPts val="4120"/>
              </a:lnSpc>
              <a:buFont typeface="Arial"/>
              <a:buChar char="•"/>
            </a:pPr>
            <a:r>
              <a:rPr lang="en-US" sz="2575" spc="25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SHAP explainer로 BERT 예측 로직 추적</a:t>
            </a:r>
          </a:p>
          <a:p>
            <a:pPr algn="l">
              <a:lnSpc>
                <a:spcPts val="3800"/>
              </a:lnSpc>
            </a:pPr>
            <a:r>
              <a:rPr lang="en-US" sz="2375" spc="23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- 각 단어를 마스킹했을 때</a:t>
            </a:r>
          </a:p>
          <a:p>
            <a:pPr algn="l">
              <a:lnSpc>
                <a:spcPts val="3800"/>
              </a:lnSpc>
            </a:pPr>
            <a:r>
              <a:rPr lang="en-US" sz="2375" spc="23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예측 확률이 얼마나</a:t>
            </a:r>
          </a:p>
          <a:p>
            <a:pPr algn="l">
              <a:lnSpc>
                <a:spcPts val="3800"/>
              </a:lnSpc>
            </a:pPr>
            <a:r>
              <a:rPr lang="en-US" sz="2375" spc="23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달라지는지 수치화</a:t>
            </a:r>
          </a:p>
          <a:p>
            <a:pPr algn="l">
              <a:lnSpc>
                <a:spcPts val="1187"/>
              </a:lnSpc>
            </a:pPr>
            <a:endParaRPr lang="en-US" sz="2375" spc="237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marL="556046" lvl="1" indent="-278023" algn="l">
              <a:lnSpc>
                <a:spcPts val="4120"/>
              </a:lnSpc>
              <a:buFont typeface="Arial"/>
              <a:buChar char="•"/>
            </a:pPr>
            <a:r>
              <a:rPr lang="en-US" sz="2575" spc="25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역할: 모델의 판단 근거를   숫자로 추출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993215" y="5692607"/>
            <a:ext cx="5096429" cy="36209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55053" lvl="1" indent="-277526" algn="l">
              <a:lnSpc>
                <a:spcPts val="4113"/>
              </a:lnSpc>
              <a:buFont typeface="Arial"/>
              <a:buChar char="•"/>
            </a:pPr>
            <a:r>
              <a:rPr lang="en-US" sz="2570" spc="25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수치화된 결과를 바탕으로 판단 핵심 구 추출</a:t>
            </a:r>
          </a:p>
          <a:p>
            <a:pPr algn="l">
              <a:lnSpc>
                <a:spcPts val="4113"/>
              </a:lnSpc>
            </a:pPr>
            <a:r>
              <a:rPr lang="en-US" sz="2570" spc="25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- 토큰 병합</a:t>
            </a:r>
          </a:p>
          <a:p>
            <a:pPr algn="l">
              <a:lnSpc>
                <a:spcPts val="4113"/>
              </a:lnSpc>
            </a:pPr>
            <a:r>
              <a:rPr lang="en-US" sz="2570" spc="25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- SHAP 점수 상위 단어</a:t>
            </a:r>
          </a:p>
          <a:p>
            <a:pPr algn="l">
              <a:lnSpc>
                <a:spcPts val="4113"/>
              </a:lnSpc>
            </a:pPr>
            <a:r>
              <a:rPr lang="en-US" sz="2570" spc="25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   → 핵심 구로 확장</a:t>
            </a:r>
          </a:p>
          <a:p>
            <a:pPr algn="l">
              <a:lnSpc>
                <a:spcPts val="4113"/>
              </a:lnSpc>
            </a:pPr>
            <a:r>
              <a:rPr lang="en-US" sz="2570" spc="25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- 의미 있는 n-gram 추출</a:t>
            </a:r>
          </a:p>
          <a:p>
            <a:pPr algn="l">
              <a:lnSpc>
                <a:spcPts val="4113"/>
              </a:lnSpc>
            </a:pPr>
            <a:endParaRPr lang="en-US" sz="2570" spc="257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05000" y="3895091"/>
            <a:ext cx="20507608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304800" y="877827"/>
            <a:ext cx="17525812" cy="975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SHAP 해석을 위한 단위 설계 전략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255587" y="2364818"/>
            <a:ext cx="11100475" cy="1015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03"/>
              </a:lnSpc>
            </a:pPr>
            <a:r>
              <a:rPr lang="en-US" sz="2564" spc="256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SHAP이 의미 있는 해석을 하기 위해서는</a:t>
            </a:r>
          </a:p>
          <a:p>
            <a:pPr algn="ctr">
              <a:lnSpc>
                <a:spcPts val="4103"/>
              </a:lnSpc>
            </a:pPr>
            <a:r>
              <a:rPr lang="en-US" sz="2564" spc="256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모델 입력과 해석 단위의 정교한 설계가 필수입니다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84687" y="4110469"/>
            <a:ext cx="5300123" cy="591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236"/>
              </a:lnSpc>
            </a:pPr>
            <a:r>
              <a:rPr lang="en-US" sz="3272" b="1" spc="32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[SHAP 해석 단위 개선]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78145" y="4110469"/>
            <a:ext cx="5998998" cy="591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236"/>
              </a:lnSpc>
            </a:pPr>
            <a:r>
              <a:rPr lang="en-US" sz="3272" b="1" spc="327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[의미 있는 단어 조합 확보]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-56727" y="4923770"/>
            <a:ext cx="9164678" cy="5313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2366" lvl="1" indent="-286183" algn="l">
              <a:lnSpc>
                <a:spcPts val="4003"/>
              </a:lnSpc>
              <a:buFont typeface="Arial"/>
              <a:buChar char="•"/>
            </a:pPr>
            <a:r>
              <a:rPr lang="en-US" sz="2651" b="1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구조</a:t>
            </a:r>
            <a:r>
              <a:rPr lang="en-US" sz="2651" b="1" spc="26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651" b="1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표현</a:t>
            </a:r>
            <a:r>
              <a:rPr lang="en-US" sz="2651" b="1" spc="26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651" b="1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제거</a:t>
            </a:r>
            <a:r>
              <a:rPr lang="en-US" sz="2651" b="1" spc="26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, </a:t>
            </a:r>
            <a:r>
              <a:rPr lang="en-US" sz="2651" b="1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불용어</a:t>
            </a:r>
            <a:r>
              <a:rPr lang="en-US" sz="2651" b="1" spc="26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651" b="1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필터링</a:t>
            </a:r>
            <a:r>
              <a:rPr lang="en-US" sz="2651" b="1" spc="26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, </a:t>
            </a:r>
            <a:r>
              <a:rPr lang="en-US" sz="2651" b="1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제목</a:t>
            </a:r>
            <a:r>
              <a:rPr lang="en-US" sz="2651" b="1" spc="26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651" b="1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제거</a:t>
            </a:r>
            <a:endParaRPr lang="en-US" sz="2651" b="1" spc="26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l">
              <a:lnSpc>
                <a:spcPts val="3701"/>
              </a:lnSpc>
            </a:pP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- ‘제2조’, ‘제3항’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등의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표현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제거</a:t>
            </a:r>
            <a:endParaRPr lang="en-US" sz="2451" u="none" strike="noStrike" spc="24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3701"/>
              </a:lnSpc>
            </a:pP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-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Github에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공개된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stopwords-ko로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필터링</a:t>
            </a:r>
            <a:endParaRPr lang="en-US" sz="2451" u="none" strike="noStrike" spc="24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3701"/>
              </a:lnSpc>
            </a:pP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- (“제5조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환불정책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”)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등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제거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→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본문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추출</a:t>
            </a:r>
            <a:endParaRPr lang="en-US" sz="2451" u="none" strike="noStrike" spc="24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4003"/>
              </a:lnSpc>
            </a:pPr>
            <a:endParaRPr lang="en-US" sz="2451" u="none" strike="noStrike" spc="24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marL="572366" lvl="1" indent="-286183" algn="l">
              <a:lnSpc>
                <a:spcPts val="4003"/>
              </a:lnSpc>
              <a:buFont typeface="Arial"/>
              <a:buChar char="•"/>
            </a:pPr>
            <a:r>
              <a:rPr lang="en-US" sz="2651" b="1" u="none" strike="noStrike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BERT의</a:t>
            </a:r>
            <a:r>
              <a:rPr lang="en-US" sz="2651" b="1" u="none" strike="noStrike" spc="26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651" b="1" u="none" strike="noStrike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토큰화</a:t>
            </a:r>
            <a:r>
              <a:rPr lang="en-US" sz="2651" b="1" u="none" strike="noStrike" spc="26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651" b="1" u="none" strike="noStrike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문제</a:t>
            </a:r>
            <a:r>
              <a:rPr lang="en-US" sz="2651" b="1" u="none" strike="noStrike" spc="26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651" b="1" u="none" strike="noStrike" spc="26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보정</a:t>
            </a:r>
            <a:endParaRPr lang="en-US" sz="2651" b="1" u="none" strike="noStrike" spc="26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l">
              <a:lnSpc>
                <a:spcPts val="3701"/>
              </a:lnSpc>
            </a:pP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- BERT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Tokenizer는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단어를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subword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단위로</a:t>
            </a:r>
            <a:endParaRPr lang="en-US" sz="2451" u="none" strike="noStrike" spc="24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3701"/>
              </a:lnSpc>
            </a:pP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분리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ex)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임대차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→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임대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, ##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차</a:t>
            </a:r>
            <a:endParaRPr lang="en-US" sz="2451" u="none" strike="noStrike" spc="24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3701"/>
              </a:lnSpc>
            </a:pP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-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offset_mapping으로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문제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해결</a:t>
            </a:r>
            <a:endParaRPr lang="en-US" sz="2451" u="none" strike="noStrike" spc="24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3701"/>
              </a:lnSpc>
            </a:pP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 :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원문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기준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시작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/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끝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위치로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각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토큰을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다시</a:t>
            </a:r>
            <a:r>
              <a:rPr lang="en-US" sz="2451" u="none" strike="noStrike" spc="245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51" u="none" strike="noStrike" spc="245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병합</a:t>
            </a:r>
            <a:endParaRPr lang="en-US" sz="2451" u="none" strike="noStrike" spc="24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4003"/>
              </a:lnSpc>
            </a:pPr>
            <a:endParaRPr lang="en-US" sz="2451" u="none" strike="noStrike" spc="245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774145" y="4999970"/>
            <a:ext cx="9615565" cy="4485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2366" lvl="1" indent="-286183" algn="l">
              <a:lnSpc>
                <a:spcPts val="3950"/>
              </a:lnSpc>
              <a:buFont typeface="Arial"/>
              <a:buChar char="•"/>
            </a:pPr>
            <a:r>
              <a:rPr lang="en-US" sz="2651" b="1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기존 SHAP 점수 기반 단어 추출의 한계</a:t>
            </a:r>
          </a:p>
          <a:p>
            <a:pPr algn="l">
              <a:lnSpc>
                <a:spcPts val="3652"/>
              </a:lnSpc>
            </a:pPr>
            <a:r>
              <a:rPr lang="en-US" sz="2451" u="none" strike="noStrike" spc="24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- 실제 약관에서는 ‘위약금 부담’ 처럼 묶인 표현이 중요</a:t>
            </a:r>
          </a:p>
          <a:p>
            <a:pPr algn="l">
              <a:lnSpc>
                <a:spcPts val="3950"/>
              </a:lnSpc>
            </a:pPr>
            <a:endParaRPr lang="en-US" sz="2451" u="none" strike="noStrike" spc="245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marL="572366" lvl="1" indent="-286183" algn="l">
              <a:lnSpc>
                <a:spcPts val="3950"/>
              </a:lnSpc>
              <a:buFont typeface="Arial"/>
              <a:buChar char="•"/>
            </a:pPr>
            <a:r>
              <a:rPr lang="en-US" sz="2651" b="1" u="none" strike="noStrike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원천 데이터를 포함해 soynlp 기반</a:t>
            </a:r>
          </a:p>
          <a:p>
            <a:pPr algn="l">
              <a:lnSpc>
                <a:spcPts val="3950"/>
              </a:lnSpc>
            </a:pPr>
            <a:r>
              <a:rPr lang="en-US" sz="2651" u="none" strike="noStrike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</a:t>
            </a:r>
            <a:r>
              <a:rPr lang="en-US" sz="2651" b="1" u="none" strike="noStrike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LRNounExtractor_v2 학습</a:t>
            </a:r>
          </a:p>
          <a:p>
            <a:pPr algn="l">
              <a:lnSpc>
                <a:spcPts val="3652"/>
              </a:lnSpc>
            </a:pPr>
            <a:r>
              <a:rPr lang="en-US" sz="2451" u="none" strike="noStrike" spc="24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- 문서 전체에서 자주 등장하는 복합명사 후보 사전 확보</a:t>
            </a:r>
          </a:p>
          <a:p>
            <a:pPr algn="l">
              <a:lnSpc>
                <a:spcPts val="3950"/>
              </a:lnSpc>
            </a:pPr>
            <a:endParaRPr lang="en-US" sz="2451" u="none" strike="noStrike" spc="245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marL="572366" lvl="1" indent="-286183" algn="l">
              <a:lnSpc>
                <a:spcPts val="3950"/>
              </a:lnSpc>
              <a:buFont typeface="Arial"/>
              <a:buChar char="•"/>
            </a:pPr>
            <a:r>
              <a:rPr lang="en-US" sz="2651" b="1" u="none" strike="noStrike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문장 내 등장한 복합 명사에 대해서만</a:t>
            </a:r>
          </a:p>
          <a:p>
            <a:pPr algn="l">
              <a:lnSpc>
                <a:spcPts val="3950"/>
              </a:lnSpc>
            </a:pPr>
            <a:r>
              <a:rPr lang="en-US" sz="2651" b="1" u="none" strike="noStrike" spc="26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    SHAP 점수 합산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41301" y="2190724"/>
            <a:ext cx="12207631" cy="7067576"/>
          </a:xfrm>
          <a:custGeom>
            <a:avLst/>
            <a:gdLst/>
            <a:ahLst/>
            <a:cxnLst/>
            <a:rect l="l" t="t" r="r" b="b"/>
            <a:pathLst>
              <a:path w="12207631" h="7067576">
                <a:moveTo>
                  <a:pt x="0" y="0"/>
                </a:moveTo>
                <a:lnTo>
                  <a:pt x="12207631" y="0"/>
                </a:lnTo>
                <a:lnTo>
                  <a:pt x="12207631" y="7067576"/>
                </a:lnTo>
                <a:lnTo>
                  <a:pt x="0" y="70675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841301" y="676275"/>
            <a:ext cx="6696984" cy="917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73"/>
              </a:lnSpc>
            </a:pPr>
            <a:r>
              <a:rPr lang="en-US" sz="5623" b="1" spc="281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SHAP </a:t>
            </a:r>
            <a:r>
              <a:rPr lang="en-US" sz="5623" b="1" spc="281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해석</a:t>
            </a:r>
            <a:r>
              <a:rPr lang="en-US" sz="5623" b="1" spc="281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5623" b="1" spc="281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결과</a:t>
            </a:r>
            <a:endParaRPr lang="en-US" sz="5623" b="1" spc="281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000" y="829967"/>
            <a:ext cx="8312223" cy="975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LLM 연동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450776" y="3849888"/>
            <a:ext cx="21275803" cy="6400304"/>
            <a:chOff x="0" y="0"/>
            <a:chExt cx="4816593" cy="16856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6413" y="4403747"/>
            <a:ext cx="10060036" cy="48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6" lvl="1" indent="-323853" algn="l">
              <a:lnSpc>
                <a:spcPts val="4200"/>
              </a:lnSpc>
              <a:buAutoNum type="arabicPeriod"/>
            </a:pPr>
            <a:r>
              <a:rPr lang="en-US" sz="3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LLMChain을 통한 약관 요악 및 도메인 분류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175059" y="4403747"/>
            <a:ext cx="6292620" cy="48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2. 조항별 LLM 기반 상세 분석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175058" y="5521184"/>
            <a:ext cx="9614983" cy="44848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512"/>
              </a:lnSpc>
            </a:pP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1)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유리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/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불리한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이유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설명</a:t>
            </a:r>
            <a:endParaRPr lang="en-US" sz="2508" b="1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just">
              <a:lnSpc>
                <a:spcPts val="3512"/>
              </a:lnSpc>
            </a:pP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→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사용자에게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조항의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의미를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해석</a:t>
            </a:r>
            <a:endParaRPr lang="en-US" sz="2508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just">
              <a:lnSpc>
                <a:spcPts val="3512"/>
              </a:lnSpc>
            </a:pPr>
            <a:endParaRPr lang="en-US" sz="2508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just">
              <a:lnSpc>
                <a:spcPts val="3512"/>
              </a:lnSpc>
            </a:pP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2)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불리한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조항은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개정안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제안</a:t>
            </a:r>
            <a:endParaRPr lang="en-US" sz="2508" b="1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just">
              <a:lnSpc>
                <a:spcPts val="3512"/>
              </a:lnSpc>
            </a:pP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→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법률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전문가처럼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개선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방향을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제시</a:t>
            </a:r>
            <a:endParaRPr lang="en-US" sz="2508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just">
              <a:lnSpc>
                <a:spcPts val="3512"/>
              </a:lnSpc>
            </a:pPr>
            <a:endParaRPr lang="en-US" sz="2508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just">
              <a:lnSpc>
                <a:spcPts val="3512"/>
              </a:lnSpc>
            </a:pP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3)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관련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법령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제시</a:t>
            </a:r>
            <a:endParaRPr lang="en-US" sz="2508" b="1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just">
              <a:lnSpc>
                <a:spcPts val="3512"/>
              </a:lnSpc>
            </a:pP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→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참고할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만한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조항을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언급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, </a:t>
            </a:r>
          </a:p>
          <a:p>
            <a:pPr algn="just">
              <a:lnSpc>
                <a:spcPts val="3512"/>
              </a:lnSpc>
            </a:pP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법률적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정당성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보완</a:t>
            </a:r>
            <a:endParaRPr lang="en-US" sz="2508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just">
              <a:lnSpc>
                <a:spcPts val="3932"/>
              </a:lnSpc>
              <a:spcBef>
                <a:spcPct val="0"/>
              </a:spcBef>
            </a:pPr>
            <a:endParaRPr lang="en-US" sz="2508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28493" y="5231376"/>
            <a:ext cx="9614983" cy="2237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512"/>
              </a:lnSpc>
            </a:pP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약관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전문을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읽고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핵심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내용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요약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,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분야별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2508" b="1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분류</a:t>
            </a:r>
            <a:r>
              <a:rPr lang="en-US" sz="2508" b="1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</a:p>
          <a:p>
            <a:pPr algn="just">
              <a:lnSpc>
                <a:spcPts val="3512"/>
              </a:lnSpc>
            </a:pP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(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예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: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금융기관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,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증권·투자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등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)</a:t>
            </a:r>
          </a:p>
          <a:p>
            <a:pPr algn="just">
              <a:lnSpc>
                <a:spcPts val="3512"/>
              </a:lnSpc>
            </a:pPr>
            <a:endParaRPr lang="en-US" sz="2508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just">
              <a:lnSpc>
                <a:spcPts val="3512"/>
              </a:lnSpc>
            </a:pP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비정형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텍스트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→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구조화된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요약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+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분류로</a:t>
            </a:r>
            <a:r>
              <a:rPr lang="en-US" sz="2508" spc="25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508" spc="25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변환</a:t>
            </a:r>
            <a:endParaRPr lang="en-US" sz="2508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just">
              <a:lnSpc>
                <a:spcPts val="3932"/>
              </a:lnSpc>
              <a:spcBef>
                <a:spcPct val="0"/>
              </a:spcBef>
            </a:pPr>
            <a:endParaRPr lang="en-US" sz="2508" spc="25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20437388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31776" y="866775"/>
            <a:ext cx="7984663" cy="975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LLM 연동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96714" y="4440555"/>
            <a:ext cx="5218286" cy="48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3. 통합 실행 및 결과 출력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79269" y="5495743"/>
            <a:ext cx="17444735" cy="31045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28015" lvl="1" indent="-314007" algn="just">
              <a:lnSpc>
                <a:spcPts val="4072"/>
              </a:lnSpc>
              <a:buFont typeface="Arial"/>
              <a:buChar char="•"/>
            </a:pPr>
            <a:r>
              <a:rPr lang="en-US" sz="2908" spc="29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전체 약관 전문을 GPT-4o가 요약하여 소비자가 이해하기 쉬운 문장으로 변환</a:t>
            </a:r>
          </a:p>
          <a:p>
            <a:pPr marL="628015" lvl="1" indent="-314007" algn="just">
              <a:lnSpc>
                <a:spcPts val="4072"/>
              </a:lnSpc>
              <a:buFont typeface="Arial"/>
              <a:buChar char="•"/>
            </a:pPr>
            <a:r>
              <a:rPr lang="en-US" sz="2908" spc="29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각 조항을 분야별로 자동 분류하고,</a:t>
            </a:r>
          </a:p>
          <a:p>
            <a:pPr marL="628015" lvl="1" indent="-314007" algn="just">
              <a:lnSpc>
                <a:spcPts val="4072"/>
              </a:lnSpc>
              <a:buFont typeface="Arial"/>
              <a:buChar char="•"/>
            </a:pPr>
            <a:r>
              <a:rPr lang="en-US" sz="2908" spc="29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각 조항이 소비자에게 ‘유리’한지 ‘불리’한지 판단하여 이유를 설명</a:t>
            </a:r>
          </a:p>
          <a:p>
            <a:pPr marL="628015" lvl="1" indent="-314007" algn="just">
              <a:lnSpc>
                <a:spcPts val="4072"/>
              </a:lnSpc>
              <a:buFont typeface="Arial"/>
              <a:buChar char="•"/>
            </a:pPr>
            <a:r>
              <a:rPr lang="en-US" sz="2908" spc="29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불리한 조항에 대해서는 개선 방안을 제안</a:t>
            </a:r>
          </a:p>
          <a:p>
            <a:pPr marL="628015" lvl="1" indent="-314007" algn="just">
              <a:lnSpc>
                <a:spcPts val="4072"/>
              </a:lnSpc>
              <a:buFont typeface="Arial"/>
              <a:buChar char="•"/>
            </a:pPr>
            <a:r>
              <a:rPr lang="en-US" sz="2908" spc="29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필요시 관련 법령 예시도 함께 안내</a:t>
            </a:r>
          </a:p>
          <a:p>
            <a:pPr algn="just">
              <a:lnSpc>
                <a:spcPts val="4072"/>
              </a:lnSpc>
              <a:spcBef>
                <a:spcPct val="0"/>
              </a:spcBef>
            </a:pPr>
            <a:endParaRPr lang="en-US" sz="2908" spc="29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7608039" y="2239853"/>
            <a:ext cx="9651261" cy="7467663"/>
          </a:xfrm>
          <a:custGeom>
            <a:avLst/>
            <a:gdLst/>
            <a:ahLst/>
            <a:cxnLst/>
            <a:rect l="l" t="t" r="r" b="b"/>
            <a:pathLst>
              <a:path w="9651261" h="7467663">
                <a:moveTo>
                  <a:pt x="0" y="0"/>
                </a:moveTo>
                <a:lnTo>
                  <a:pt x="9651261" y="0"/>
                </a:lnTo>
                <a:lnTo>
                  <a:pt x="9651261" y="7467663"/>
                </a:lnTo>
                <a:lnTo>
                  <a:pt x="0" y="74676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831776" y="866775"/>
            <a:ext cx="7144921" cy="975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LLM 연동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619626"/>
            <a:ext cx="1866900" cy="487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프롬프트</a:t>
            </a:r>
            <a:endParaRPr lang="en-US" sz="3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5186910" y="1791676"/>
            <a:ext cx="7914180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68959" y="4095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프로젝트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실행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결과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302066" y="0"/>
            <a:ext cx="22854033" cy="10459829"/>
            <a:chOff x="0" y="0"/>
            <a:chExt cx="1170957" cy="5359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0957" cy="535923"/>
            </a:xfrm>
            <a:custGeom>
              <a:avLst/>
              <a:gdLst/>
              <a:ahLst/>
              <a:cxnLst/>
              <a:rect l="l" t="t" r="r" b="b"/>
              <a:pathLst>
                <a:path w="1170957" h="535923">
                  <a:moveTo>
                    <a:pt x="967757" y="0"/>
                  </a:moveTo>
                  <a:cubicBezTo>
                    <a:pt x="1079981" y="0"/>
                    <a:pt x="1170957" y="119971"/>
                    <a:pt x="1170957" y="267962"/>
                  </a:cubicBezTo>
                  <a:cubicBezTo>
                    <a:pt x="1170957" y="415953"/>
                    <a:pt x="1079981" y="535923"/>
                    <a:pt x="967757" y="535923"/>
                  </a:cubicBezTo>
                  <a:lnTo>
                    <a:pt x="203200" y="535923"/>
                  </a:lnTo>
                  <a:cubicBezTo>
                    <a:pt x="90976" y="535923"/>
                    <a:pt x="0" y="415953"/>
                    <a:pt x="0" y="267962"/>
                  </a:cubicBezTo>
                  <a:cubicBezTo>
                    <a:pt x="0" y="1199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70957" cy="5835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16310814" y="7496865"/>
            <a:ext cx="1858928" cy="2790135"/>
          </a:xfrm>
          <a:custGeom>
            <a:avLst/>
            <a:gdLst/>
            <a:ahLst/>
            <a:cxnLst/>
            <a:rect l="l" t="t" r="r" b="b"/>
            <a:pathLst>
              <a:path w="1858928" h="2790135">
                <a:moveTo>
                  <a:pt x="0" y="0"/>
                </a:moveTo>
                <a:lnTo>
                  <a:pt x="1858928" y="0"/>
                </a:lnTo>
                <a:lnTo>
                  <a:pt x="1858928" y="2790135"/>
                </a:lnTo>
                <a:lnTo>
                  <a:pt x="0" y="27901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846583" y="623546"/>
            <a:ext cx="10382823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프로젝트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기여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08530" y="3028315"/>
            <a:ext cx="5947511" cy="3394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b="1" spc="34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정보 비대칭 해소</a:t>
            </a:r>
          </a:p>
          <a:p>
            <a:pPr algn="ctr">
              <a:lnSpc>
                <a:spcPts val="4899"/>
              </a:lnSpc>
            </a:pPr>
            <a:endParaRPr lang="en-US" sz="3499" b="1" spc="349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ctr">
              <a:lnSpc>
                <a:spcPts val="3359"/>
              </a:lnSpc>
            </a:pPr>
            <a:r>
              <a:rPr lang="en-US" sz="2399" spc="23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일반 소비자가 놓치기 쉬운 불리한 조항을 모델이 선별해 제공합니다.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spc="239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이를 통해 정보 비대칭을 해소하고 소비자 권익 보호에 기여합니다.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399" spc="239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546541" y="3028315"/>
            <a:ext cx="5844852" cy="3975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소비자</a:t>
            </a:r>
            <a:r>
              <a:rPr lang="en-US" sz="3499" b="1" spc="3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499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권리</a:t>
            </a:r>
            <a:r>
              <a:rPr lang="en-US" sz="3499" b="1" spc="3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499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보호</a:t>
            </a:r>
            <a:endParaRPr lang="en-US" sz="3499" b="1" spc="34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ctr">
              <a:lnSpc>
                <a:spcPts val="4899"/>
              </a:lnSpc>
            </a:pPr>
            <a:endParaRPr lang="en-US" sz="3499" b="1" spc="34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ctr">
              <a:lnSpc>
                <a:spcPts val="3359"/>
              </a:lnSpc>
            </a:pP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소비자가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직접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분석하지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않아도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유‧불리를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쉽게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파악할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</a:p>
          <a:p>
            <a:pPr algn="ctr">
              <a:lnSpc>
                <a:spcPts val="3359"/>
              </a:lnSpc>
            </a:pP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있습니다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.</a:t>
            </a:r>
          </a:p>
          <a:p>
            <a:pPr algn="ctr">
              <a:lnSpc>
                <a:spcPts val="3359"/>
              </a:lnSpc>
            </a:pP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이를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통해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피해를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예방하고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더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신중한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계약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결정을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돕습니다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.</a:t>
            </a:r>
          </a:p>
          <a:p>
            <a:pPr algn="ctr">
              <a:lnSpc>
                <a:spcPts val="4899"/>
              </a:lnSpc>
              <a:spcBef>
                <a:spcPct val="0"/>
              </a:spcBef>
            </a:pPr>
            <a:endParaRPr lang="en-US" sz="2400" spc="24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581893" y="2902902"/>
            <a:ext cx="5499207" cy="3420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약관</a:t>
            </a:r>
            <a:r>
              <a:rPr lang="en-US" sz="3499" b="1" spc="3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499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개선</a:t>
            </a:r>
            <a:r>
              <a:rPr lang="en-US" sz="3499" b="1" spc="3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499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유도</a:t>
            </a:r>
            <a:endParaRPr lang="en-US" sz="3499" b="1" spc="34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ctr">
              <a:lnSpc>
                <a:spcPts val="4899"/>
              </a:lnSpc>
            </a:pPr>
            <a:endParaRPr lang="en-US" sz="3499" b="1" spc="34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ctr">
              <a:lnSpc>
                <a:spcPts val="3359"/>
              </a:lnSpc>
            </a:pP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모델이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불공정한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패턴을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식별하여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약관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검토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및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수정을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</a:p>
          <a:p>
            <a:pPr algn="ctr">
              <a:lnSpc>
                <a:spcPts val="3359"/>
              </a:lnSpc>
            </a:pP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지원합니다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.</a:t>
            </a:r>
          </a:p>
          <a:p>
            <a:pPr algn="ctr">
              <a:lnSpc>
                <a:spcPts val="3499"/>
              </a:lnSpc>
            </a:pP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이를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통해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전체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계약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문화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개선과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소비자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신뢰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증진에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99" spc="2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기여합니다</a:t>
            </a:r>
            <a:r>
              <a:rPr lang="en-US" sz="2499" spc="2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12634" y="-86415"/>
            <a:ext cx="22854033" cy="10459829"/>
            <a:chOff x="0" y="0"/>
            <a:chExt cx="1170957" cy="5359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0957" cy="535923"/>
            </a:xfrm>
            <a:custGeom>
              <a:avLst/>
              <a:gdLst/>
              <a:ahLst/>
              <a:cxnLst/>
              <a:rect l="l" t="t" r="r" b="b"/>
              <a:pathLst>
                <a:path w="1170957" h="535923">
                  <a:moveTo>
                    <a:pt x="967757" y="0"/>
                  </a:moveTo>
                  <a:cubicBezTo>
                    <a:pt x="1079981" y="0"/>
                    <a:pt x="1170957" y="119971"/>
                    <a:pt x="1170957" y="267962"/>
                  </a:cubicBezTo>
                  <a:cubicBezTo>
                    <a:pt x="1170957" y="415953"/>
                    <a:pt x="1079981" y="535923"/>
                    <a:pt x="967757" y="535923"/>
                  </a:cubicBezTo>
                  <a:lnTo>
                    <a:pt x="203200" y="535923"/>
                  </a:lnTo>
                  <a:cubicBezTo>
                    <a:pt x="90976" y="535923"/>
                    <a:pt x="0" y="415953"/>
                    <a:pt x="0" y="267962"/>
                  </a:cubicBezTo>
                  <a:cubicBezTo>
                    <a:pt x="0" y="11997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70957" cy="5835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46583" y="623546"/>
            <a:ext cx="10382823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프로젝트 한계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1459" y="3152140"/>
            <a:ext cx="5947511" cy="3394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200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비정형화</a:t>
            </a:r>
            <a:r>
              <a:rPr lang="en-US" sz="3200" b="1" spc="3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200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약관</a:t>
            </a:r>
            <a:r>
              <a:rPr lang="en-US" sz="3200" b="1" spc="3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200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형식에</a:t>
            </a:r>
            <a:r>
              <a:rPr lang="en-US" sz="3200" b="1" spc="3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200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취약</a:t>
            </a:r>
            <a:endParaRPr lang="en-US" sz="3200" b="1" spc="34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ctr">
              <a:lnSpc>
                <a:spcPts val="4899"/>
              </a:lnSpc>
              <a:spcBef>
                <a:spcPct val="0"/>
              </a:spcBef>
            </a:pPr>
            <a:endParaRPr lang="en-US" sz="3499" b="1" spc="34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marL="518160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문단이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길거나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조항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구분이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모호한</a:t>
            </a:r>
            <a:endParaRPr lang="en-US" sz="2400" spc="24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약관은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모델의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해석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정확도를</a:t>
            </a:r>
            <a:endParaRPr lang="en-US" sz="2400" spc="24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떨어뜨릴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있어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,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   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정교한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전처리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설계가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요구됩니다</a:t>
            </a:r>
            <a:endParaRPr lang="en-US" sz="2400" spc="24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315229" y="3152140"/>
            <a:ext cx="5599728" cy="2920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</a:pPr>
            <a:r>
              <a:rPr lang="en-US" sz="3299" b="1" spc="32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200" b="1" spc="32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사전</a:t>
            </a:r>
            <a:r>
              <a:rPr lang="en-US" sz="3200" b="1" spc="32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API </a:t>
            </a:r>
            <a:r>
              <a:rPr lang="en-US" sz="3200" b="1" spc="32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동음이의어</a:t>
            </a:r>
            <a:r>
              <a:rPr lang="en-US" sz="3200" b="1" spc="32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200" b="1" spc="32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문제</a:t>
            </a:r>
            <a:endParaRPr lang="en-US" sz="3200" b="1" spc="32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ctr">
              <a:lnSpc>
                <a:spcPts val="4899"/>
              </a:lnSpc>
            </a:pPr>
            <a:endParaRPr lang="en-US" sz="3299" b="1" spc="32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marL="518160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사전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API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연동을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통해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어려운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단어의미를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추출했으나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,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동일한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발음의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단어가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문맥과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다른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의미로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분류되는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상황이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발생합니다</a:t>
            </a:r>
            <a:endParaRPr lang="en-US" sz="2400" spc="24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273943" y="3152140"/>
            <a:ext cx="5663914" cy="3394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모델</a:t>
            </a:r>
            <a:r>
              <a:rPr lang="en-US" sz="3499" b="1" spc="3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499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최적화의</a:t>
            </a:r>
            <a:r>
              <a:rPr lang="en-US" sz="3499" b="1" spc="34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  <a:r>
              <a:rPr lang="en-US" sz="3499" b="1" spc="349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한계</a:t>
            </a:r>
            <a:endParaRPr lang="en-US" sz="3499" b="1" spc="34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algn="ctr">
              <a:lnSpc>
                <a:spcPts val="4900"/>
              </a:lnSpc>
              <a:spcBef>
                <a:spcPct val="0"/>
              </a:spcBef>
            </a:pPr>
            <a:endParaRPr lang="en-US" sz="3499" b="1" spc="349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 Bold"/>
              <a:sym typeface="Lato Bold"/>
            </a:endParaRPr>
          </a:p>
          <a:p>
            <a:pPr marL="518160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높은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정확도를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위한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모델의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복잡한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구조로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인해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연산량이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많아져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,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실시간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분석이나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다수의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약관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처리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시에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성능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저하가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나타날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수</a:t>
            </a:r>
            <a:r>
              <a:rPr lang="en-US" sz="2400" spc="24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</a:t>
            </a:r>
            <a:r>
              <a:rPr lang="en-US" sz="2400" spc="24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있습니다</a:t>
            </a:r>
            <a:endParaRPr lang="en-US" sz="2400" spc="24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944078" y="1326430"/>
            <a:ext cx="21203378" cy="7634140"/>
            <a:chOff x="0" y="0"/>
            <a:chExt cx="1128752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52" cy="406400"/>
            </a:xfrm>
            <a:custGeom>
              <a:avLst/>
              <a:gdLst/>
              <a:ahLst/>
              <a:cxnLst/>
              <a:rect l="l" t="t" r="r" b="b"/>
              <a:pathLst>
                <a:path w="1128752" h="406400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958126" y="3970422"/>
            <a:ext cx="12371749" cy="1882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238"/>
              </a:lnSpc>
            </a:pPr>
            <a:r>
              <a:rPr lang="en-US" sz="11598" b="1" spc="579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THANK YOU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9009810"/>
            <a:ext cx="248490" cy="24849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14748536" y="5039679"/>
            <a:ext cx="3360196" cy="5043446"/>
          </a:xfrm>
          <a:custGeom>
            <a:avLst/>
            <a:gdLst/>
            <a:ahLst/>
            <a:cxnLst/>
            <a:rect l="l" t="t" r="r" b="b"/>
            <a:pathLst>
              <a:path w="3360196" h="5043446">
                <a:moveTo>
                  <a:pt x="0" y="0"/>
                </a:moveTo>
                <a:lnTo>
                  <a:pt x="3360195" y="0"/>
                </a:lnTo>
                <a:lnTo>
                  <a:pt x="3360195" y="5043445"/>
                </a:lnTo>
                <a:lnTo>
                  <a:pt x="0" y="5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1028700" y="866775"/>
            <a:ext cx="15529061" cy="996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조항에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대한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유불리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판단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모델</a:t>
            </a:r>
            <a:r>
              <a:rPr lang="en-US" sz="6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 </a:t>
            </a: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구축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982079" y="5067300"/>
            <a:ext cx="9646062" cy="4519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54"/>
              </a:lnSpc>
            </a:pPr>
            <a:r>
              <a:rPr lang="en-US" sz="3610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복잡하고 난해한 약관 조항 속에서</a:t>
            </a:r>
          </a:p>
          <a:p>
            <a:pPr algn="ctr">
              <a:lnSpc>
                <a:spcPts val="5054"/>
              </a:lnSpc>
              <a:spcBef>
                <a:spcPct val="0"/>
              </a:spcBef>
            </a:pPr>
            <a:r>
              <a:rPr lang="en-US" sz="3610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이용자에게 </a:t>
            </a:r>
            <a:r>
              <a:rPr lang="en-US" sz="3610" b="1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불리하거나 유리한 조항을 자동으로 식별</a:t>
            </a:r>
            <a:r>
              <a:rPr lang="en-US" sz="3610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하여 공정한 약관 체결을 도와주는 </a:t>
            </a:r>
          </a:p>
          <a:p>
            <a:pPr algn="ctr">
              <a:lnSpc>
                <a:spcPts val="5054"/>
              </a:lnSpc>
              <a:spcBef>
                <a:spcPct val="0"/>
              </a:spcBef>
            </a:pPr>
            <a:r>
              <a:rPr lang="en-US" sz="3610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AI모델을 구축하였습니다.</a:t>
            </a:r>
          </a:p>
          <a:p>
            <a:pPr algn="ctr">
              <a:lnSpc>
                <a:spcPts val="5054"/>
              </a:lnSpc>
              <a:spcBef>
                <a:spcPct val="0"/>
              </a:spcBef>
            </a:pPr>
            <a:r>
              <a:rPr lang="en-US" sz="3610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또한 XAI를 활용하여 </a:t>
            </a:r>
            <a:r>
              <a:rPr lang="en-US" sz="3610" b="1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유불리 판단 근거</a:t>
            </a:r>
            <a:r>
              <a:rPr lang="en-US" sz="3610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와</a:t>
            </a:r>
            <a:r>
              <a:rPr lang="en-US" sz="3610" b="1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 </a:t>
            </a:r>
          </a:p>
          <a:p>
            <a:pPr algn="ctr">
              <a:lnSpc>
                <a:spcPts val="5054"/>
              </a:lnSpc>
              <a:spcBef>
                <a:spcPct val="0"/>
              </a:spcBef>
            </a:pPr>
            <a:r>
              <a:rPr lang="en-US" sz="3610" b="1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개정된 약관 조항</a:t>
            </a:r>
            <a:r>
              <a:rPr lang="en-US" sz="3610" spc="36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을 제시합니다.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68959" y="4095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QnA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EA734C-660B-3DB8-DB2A-DCB2C035F1F6}"/>
              </a:ext>
            </a:extLst>
          </p:cNvPr>
          <p:cNvSpPr txBox="1"/>
          <p:nvPr/>
        </p:nvSpPr>
        <p:spPr>
          <a:xfrm>
            <a:off x="2114550" y="2092798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약관을 분석 할 때 주어진 사람의 상황과 입장에 따라 유불리가 달라질 텐데 이러한 점은 어떻게 </a:t>
            </a:r>
            <a:r>
              <a:rPr lang="ko-KR" altLang="en-US" sz="2400" dirty="0" err="1"/>
              <a:t>구분하였는가요</a:t>
            </a:r>
            <a:r>
              <a:rPr lang="ko-KR" altLang="en-US" sz="2400" dirty="0"/>
              <a:t>?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AF45C932-8B8D-03F8-52F7-0E55E8669EC6}"/>
              </a:ext>
            </a:extLst>
          </p:cNvPr>
          <p:cNvSpPr txBox="1"/>
          <p:nvPr/>
        </p:nvSpPr>
        <p:spPr>
          <a:xfrm>
            <a:off x="1028700" y="1648305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1.Q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3AA13548-24BA-D3AC-A525-58CDB6C33A4A}"/>
              </a:ext>
            </a:extLst>
          </p:cNvPr>
          <p:cNvSpPr txBox="1"/>
          <p:nvPr/>
        </p:nvSpPr>
        <p:spPr>
          <a:xfrm>
            <a:off x="1028700" y="2802132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1.A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CBB17B-1011-9429-D9E9-AD7977DE8136}"/>
              </a:ext>
            </a:extLst>
          </p:cNvPr>
          <p:cNvSpPr txBox="1"/>
          <p:nvPr/>
        </p:nvSpPr>
        <p:spPr>
          <a:xfrm>
            <a:off x="2152650" y="3260271"/>
            <a:ext cx="1516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데이터가 사용자에게 맞추어 다양한 관점에서 유</a:t>
            </a:r>
            <a:r>
              <a:rPr lang="en-US" altLang="ko-KR" sz="2400" dirty="0"/>
              <a:t>/</a:t>
            </a:r>
            <a:r>
              <a:rPr lang="ko-KR" altLang="en-US" sz="2400" dirty="0"/>
              <a:t>불리에 대해서 나와있기 때문에 전체적인 유리한지와 불리한지에 대해서 알려주게 됩니다</a:t>
            </a:r>
            <a:r>
              <a:rPr lang="en-US" altLang="ko-KR" sz="24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307710-25B1-FCA2-9319-B85EE4B15E8B}"/>
              </a:ext>
            </a:extLst>
          </p:cNvPr>
          <p:cNvSpPr txBox="1"/>
          <p:nvPr/>
        </p:nvSpPr>
        <p:spPr>
          <a:xfrm>
            <a:off x="2114550" y="4427744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약관 도메인별 </a:t>
            </a:r>
            <a:r>
              <a:rPr lang="ko-KR" altLang="en-US" sz="2400" dirty="0" err="1"/>
              <a:t>전문코퍼스를</a:t>
            </a:r>
            <a:r>
              <a:rPr lang="ko-KR" altLang="en-US" sz="2400" dirty="0"/>
              <a:t> 활용하지 않은 이유는 무엇인가요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6C171FED-CB60-43D4-FA2E-09C90F494738}"/>
              </a:ext>
            </a:extLst>
          </p:cNvPr>
          <p:cNvSpPr txBox="1"/>
          <p:nvPr/>
        </p:nvSpPr>
        <p:spPr>
          <a:xfrm>
            <a:off x="1028700" y="3983251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2.Q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33441985-B5EE-007E-C6D4-4165A7896E63}"/>
              </a:ext>
            </a:extLst>
          </p:cNvPr>
          <p:cNvSpPr txBox="1"/>
          <p:nvPr/>
        </p:nvSpPr>
        <p:spPr>
          <a:xfrm>
            <a:off x="1028700" y="5137078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2.A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DDB83F-7903-5A14-D1D2-620FC62DFB8D}"/>
              </a:ext>
            </a:extLst>
          </p:cNvPr>
          <p:cNvSpPr txBox="1"/>
          <p:nvPr/>
        </p:nvSpPr>
        <p:spPr>
          <a:xfrm>
            <a:off x="2152650" y="5595217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라벨링이 전문 코퍼스에 대해서는 나와있지 않았습니다</a:t>
            </a:r>
            <a:r>
              <a:rPr lang="en-US" altLang="ko-KR" sz="2400" dirty="0"/>
              <a:t>. </a:t>
            </a:r>
            <a:r>
              <a:rPr lang="ko-KR" altLang="en-US" sz="2400" dirty="0"/>
              <a:t>하지만 전문 코퍼스를 테스트를 할 때는 사용하였습니다</a:t>
            </a:r>
            <a:r>
              <a:rPr lang="en-US" altLang="ko-KR" sz="2400" dirty="0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F36FDA-4309-DAB6-F7F2-36F8170BC471}"/>
              </a:ext>
            </a:extLst>
          </p:cNvPr>
          <p:cNvSpPr txBox="1"/>
          <p:nvPr/>
        </p:nvSpPr>
        <p:spPr>
          <a:xfrm>
            <a:off x="2114550" y="6762690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여러 조항의 조합으로 발생하는 불리 조항의 판독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B1C99C6-802C-DA15-CFFE-6B5EEE6B9ED4}"/>
              </a:ext>
            </a:extLst>
          </p:cNvPr>
          <p:cNvSpPr txBox="1"/>
          <p:nvPr/>
        </p:nvSpPr>
        <p:spPr>
          <a:xfrm>
            <a:off x="1028700" y="6318197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3.Q</a:t>
            </a:r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1786BC05-ECE6-5CF7-7DD3-DEC1D3E0B051}"/>
              </a:ext>
            </a:extLst>
          </p:cNvPr>
          <p:cNvSpPr txBox="1"/>
          <p:nvPr/>
        </p:nvSpPr>
        <p:spPr>
          <a:xfrm>
            <a:off x="1028700" y="7472024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3.A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B6B4B9-E4BC-179E-9838-F68F40743D7C}"/>
              </a:ext>
            </a:extLst>
          </p:cNvPr>
          <p:cNvSpPr txBox="1"/>
          <p:nvPr/>
        </p:nvSpPr>
        <p:spPr>
          <a:xfrm>
            <a:off x="2152650" y="7930163"/>
            <a:ext cx="1516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이전의 조항들에 대해서는 연결을 짓는 로직을 구성하지 않았으나 해당 의견을 반영해 이전의 조항들을 기억하고 해당 조항과의 조합으로 불리한지에 대해서 나타내게 되면 더 좋은 모델이 될 거 같습니다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708614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85722A-CAA3-EC0C-7DEC-D9EE4A1BA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1CBC1429-5114-C314-8C41-2B4D7A6E922C}"/>
              </a:ext>
            </a:extLst>
          </p:cNvPr>
          <p:cNvSpPr txBox="1"/>
          <p:nvPr/>
        </p:nvSpPr>
        <p:spPr>
          <a:xfrm>
            <a:off x="668959" y="4095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QnA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66BCE4-F3B8-4918-A7AC-3628D54423A2}"/>
              </a:ext>
            </a:extLst>
          </p:cNvPr>
          <p:cNvSpPr txBox="1"/>
          <p:nvPr/>
        </p:nvSpPr>
        <p:spPr>
          <a:xfrm>
            <a:off x="2114550" y="2092798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따로는 문제가 없는데 같이 있으면 불리한 경우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9903D5E-A3BB-8872-7738-06CB36C35CA4}"/>
              </a:ext>
            </a:extLst>
          </p:cNvPr>
          <p:cNvSpPr txBox="1"/>
          <p:nvPr/>
        </p:nvSpPr>
        <p:spPr>
          <a:xfrm>
            <a:off x="1028700" y="1648305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4.Q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63A86330-E339-55FB-AFBE-78516FD07B31}"/>
              </a:ext>
            </a:extLst>
          </p:cNvPr>
          <p:cNvSpPr txBox="1"/>
          <p:nvPr/>
        </p:nvSpPr>
        <p:spPr>
          <a:xfrm>
            <a:off x="1028700" y="2802132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4.A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7D9BD7-2BAF-FCF5-E920-5242EC36F857}"/>
              </a:ext>
            </a:extLst>
          </p:cNvPr>
          <p:cNvSpPr txBox="1"/>
          <p:nvPr/>
        </p:nvSpPr>
        <p:spPr>
          <a:xfrm>
            <a:off x="2152650" y="3260271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조항별로의 연계 또한 프로젝트에서 극복해야 할 </a:t>
            </a:r>
            <a:r>
              <a:rPr lang="ko-KR" altLang="en-US" sz="2400" dirty="0" err="1"/>
              <a:t>과제중</a:t>
            </a:r>
            <a:r>
              <a:rPr lang="ko-KR" altLang="en-US" sz="2400" dirty="0"/>
              <a:t> </a:t>
            </a:r>
            <a:r>
              <a:rPr lang="ko-KR" altLang="en-US" sz="2400" dirty="0" err="1"/>
              <a:t>하나인것</a:t>
            </a:r>
            <a:r>
              <a:rPr lang="ko-KR" altLang="en-US" sz="2400" dirty="0"/>
              <a:t> 같습니다</a:t>
            </a:r>
            <a:r>
              <a:rPr lang="en-US" altLang="ko-KR" sz="24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734008-ABA4-2322-CB18-76A1A45A2CFD}"/>
              </a:ext>
            </a:extLst>
          </p:cNvPr>
          <p:cNvSpPr txBox="1"/>
          <p:nvPr/>
        </p:nvSpPr>
        <p:spPr>
          <a:xfrm>
            <a:off x="2114550" y="4427744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약관 평가지표에서 첫번째 행이 예측확률 대비 </a:t>
            </a:r>
            <a:r>
              <a:rPr lang="en-US" altLang="ko-KR" sz="2400" dirty="0"/>
              <a:t>f1 score </a:t>
            </a:r>
            <a:r>
              <a:rPr lang="ko-KR" altLang="en-US" sz="2400" dirty="0"/>
              <a:t>가 낮게 나온 이유가 무엇이라고 생각하시나요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B7242FDE-9FE5-1D3E-DF4D-9981C1067FEF}"/>
              </a:ext>
            </a:extLst>
          </p:cNvPr>
          <p:cNvSpPr txBox="1"/>
          <p:nvPr/>
        </p:nvSpPr>
        <p:spPr>
          <a:xfrm>
            <a:off x="1028700" y="3983251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5.Q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C7E5EF19-5840-0E6E-ECA0-8C5204D06E5F}"/>
              </a:ext>
            </a:extLst>
          </p:cNvPr>
          <p:cNvSpPr txBox="1"/>
          <p:nvPr/>
        </p:nvSpPr>
        <p:spPr>
          <a:xfrm>
            <a:off x="1028700" y="5137078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5.A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CCB372-4A13-19BD-DE27-E03541B04B59}"/>
              </a:ext>
            </a:extLst>
          </p:cNvPr>
          <p:cNvSpPr txBox="1"/>
          <p:nvPr/>
        </p:nvSpPr>
        <p:spPr>
          <a:xfrm>
            <a:off x="2152650" y="5595217"/>
            <a:ext cx="1516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첫번째 행이 </a:t>
            </a:r>
            <a:r>
              <a:rPr lang="ko-KR" altLang="en-US" sz="2400" dirty="0" err="1"/>
              <a:t>어떤걸</a:t>
            </a:r>
            <a:r>
              <a:rPr lang="ko-KR" altLang="en-US" sz="2400" dirty="0"/>
              <a:t> </a:t>
            </a:r>
            <a:r>
              <a:rPr lang="ko-KR" altLang="en-US" sz="2400" dirty="0" err="1"/>
              <a:t>말씀하시는것인지</a:t>
            </a:r>
            <a:r>
              <a:rPr lang="ko-KR" altLang="en-US" sz="2400" dirty="0"/>
              <a:t> 모르겠습니다</a:t>
            </a:r>
            <a:r>
              <a:rPr lang="en-US" altLang="ko-KR" sz="2400" dirty="0"/>
              <a:t>. </a:t>
            </a:r>
            <a:r>
              <a:rPr lang="ko-KR" altLang="en-US" sz="2400" dirty="0"/>
              <a:t>이게 만약 예측 데이터에 대해서 유리에 대한 분류를 말씀하시는 거라면 데이터의 불균형 문제가 있어 </a:t>
            </a:r>
            <a:r>
              <a:rPr lang="en-US" altLang="ko-KR" sz="2400" dirty="0"/>
              <a:t>f1</a:t>
            </a:r>
            <a:r>
              <a:rPr lang="ko-KR" altLang="en-US" sz="2400" dirty="0"/>
              <a:t>스코어가 그만큼 낮게 </a:t>
            </a:r>
            <a:r>
              <a:rPr lang="ko-KR" altLang="en-US" sz="2400" dirty="0" err="1"/>
              <a:t>나온것</a:t>
            </a:r>
            <a:r>
              <a:rPr lang="ko-KR" altLang="en-US" sz="2400" dirty="0"/>
              <a:t> 같습니다</a:t>
            </a:r>
            <a:r>
              <a:rPr lang="en-US" altLang="ko-KR" sz="2400" dirty="0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B2C34A-3432-0767-8943-B4885FD432AB}"/>
              </a:ext>
            </a:extLst>
          </p:cNvPr>
          <p:cNvSpPr txBox="1"/>
          <p:nvPr/>
        </p:nvSpPr>
        <p:spPr>
          <a:xfrm>
            <a:off x="2114550" y="6762690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사용자가 이해하기 어려울 정도로 텍스트 압박이 심함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D74F799-332D-3D04-10E2-E92D2541E7C6}"/>
              </a:ext>
            </a:extLst>
          </p:cNvPr>
          <p:cNvSpPr txBox="1"/>
          <p:nvPr/>
        </p:nvSpPr>
        <p:spPr>
          <a:xfrm>
            <a:off x="1028700" y="6318197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6.Q</a:t>
            </a:r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C6A3D7D6-F00F-8F1F-EC92-4D364D7218B5}"/>
              </a:ext>
            </a:extLst>
          </p:cNvPr>
          <p:cNvSpPr txBox="1"/>
          <p:nvPr/>
        </p:nvSpPr>
        <p:spPr>
          <a:xfrm>
            <a:off x="1028700" y="7472024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6.A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FB4A653-0066-39C2-D48A-AE76F8043D23}"/>
              </a:ext>
            </a:extLst>
          </p:cNvPr>
          <p:cNvSpPr txBox="1"/>
          <p:nvPr/>
        </p:nvSpPr>
        <p:spPr>
          <a:xfrm>
            <a:off x="2152650" y="7930163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텍스트의 분량 같은 경우 예시를 통해 보여주기 위함이라 요약과 같이 보여주어 해결하겠습니다</a:t>
            </a:r>
            <a:r>
              <a:rPr lang="en-US" altLang="ko-KR" sz="2400" dirty="0"/>
              <a:t>.</a:t>
            </a:r>
            <a:r>
              <a:rPr lang="ko-KR" altLang="en-US" sz="2400" dirty="0"/>
              <a:t> 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313713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BB587-D11A-8D98-C783-F4CAC934B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73021AE5-63F4-34F1-CADA-B88181ABC680}"/>
              </a:ext>
            </a:extLst>
          </p:cNvPr>
          <p:cNvSpPr txBox="1"/>
          <p:nvPr/>
        </p:nvSpPr>
        <p:spPr>
          <a:xfrm>
            <a:off x="668959" y="4095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QnA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5B3ABF-E440-06C7-B5B3-1B14DB0CC13B}"/>
              </a:ext>
            </a:extLst>
          </p:cNvPr>
          <p:cNvSpPr txBox="1"/>
          <p:nvPr/>
        </p:nvSpPr>
        <p:spPr>
          <a:xfrm>
            <a:off x="2114550" y="2092798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그냥 </a:t>
            </a:r>
            <a:r>
              <a:rPr lang="en-US" altLang="ko-KR" sz="2400" dirty="0"/>
              <a:t>GPT </a:t>
            </a:r>
            <a:r>
              <a:rPr lang="ko-KR" altLang="en-US" sz="2400" dirty="0"/>
              <a:t>에 넣어 유불리 약관을 </a:t>
            </a:r>
            <a:r>
              <a:rPr lang="ko-KR" altLang="en-US" sz="2400" dirty="0" err="1"/>
              <a:t>추출하는것</a:t>
            </a:r>
            <a:r>
              <a:rPr lang="ko-KR" altLang="en-US" sz="2400" dirty="0"/>
              <a:t> 대비 장점이 무엇인가요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47EEE1F-25D1-8B13-9846-3C86F68E3AD2}"/>
              </a:ext>
            </a:extLst>
          </p:cNvPr>
          <p:cNvSpPr txBox="1"/>
          <p:nvPr/>
        </p:nvSpPr>
        <p:spPr>
          <a:xfrm>
            <a:off x="1028700" y="1648305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7.Q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ADB2552D-D241-05EF-BA12-943B5729BBEA}"/>
              </a:ext>
            </a:extLst>
          </p:cNvPr>
          <p:cNvSpPr txBox="1"/>
          <p:nvPr/>
        </p:nvSpPr>
        <p:spPr>
          <a:xfrm>
            <a:off x="1028700" y="2802132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7.A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7AE036-BFE1-0DA1-C62B-86DDA8DCB93B}"/>
              </a:ext>
            </a:extLst>
          </p:cNvPr>
          <p:cNvSpPr txBox="1"/>
          <p:nvPr/>
        </p:nvSpPr>
        <p:spPr>
          <a:xfrm>
            <a:off x="2152650" y="3162300"/>
            <a:ext cx="15163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저희가 개발한 모델은 유불리 라벨링이 된 약 만 건의 실제 약관 데이터에 근거하여 학습된 모델입니다</a:t>
            </a:r>
            <a:r>
              <a:rPr lang="en-US" altLang="ko-KR" sz="2400" dirty="0"/>
              <a:t>. GPT</a:t>
            </a:r>
            <a:r>
              <a:rPr lang="ko-KR" altLang="en-US" sz="2400" dirty="0"/>
              <a:t>에 약관을 입력하여 유불리 약관을 추출하는 것 보다 더욱 정확하게 유불리 판단하는 것이 가능합니다</a:t>
            </a:r>
            <a:r>
              <a:rPr lang="en-US" altLang="ko-KR" sz="2400" dirty="0"/>
              <a:t>.  </a:t>
            </a:r>
            <a:r>
              <a:rPr lang="ko-KR" altLang="en-US" sz="2400" dirty="0"/>
              <a:t>이는 모델의 성능 지표를 통해 확인하실 수 있습니다</a:t>
            </a:r>
            <a:r>
              <a:rPr lang="en-US" altLang="ko-KR" sz="2400" dirty="0"/>
              <a:t>. </a:t>
            </a:r>
            <a:r>
              <a:rPr lang="ko-KR" altLang="en-US" sz="2400" dirty="0"/>
              <a:t>또한 </a:t>
            </a:r>
            <a:r>
              <a:rPr lang="en-US" altLang="ko-KR" sz="2400" dirty="0"/>
              <a:t>SHAP</a:t>
            </a:r>
            <a:r>
              <a:rPr lang="ko-KR" altLang="en-US" sz="2400" dirty="0"/>
              <a:t>을 사용하여 유불리에 큰 영향을 미치는 어구를 추출할 수도 있습니다</a:t>
            </a:r>
            <a:r>
              <a:rPr lang="en-US" altLang="ko-KR" sz="2400" dirty="0"/>
              <a:t>.</a:t>
            </a:r>
            <a:r>
              <a:rPr lang="ko-KR" altLang="en-US" sz="2400" dirty="0"/>
              <a:t> </a:t>
            </a:r>
            <a:endParaRPr lang="en-US" altLang="ko-KR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EFA747-1AED-467A-2C7A-27669683EF04}"/>
              </a:ext>
            </a:extLst>
          </p:cNvPr>
          <p:cNvSpPr txBox="1"/>
          <p:nvPr/>
        </p:nvSpPr>
        <p:spPr>
          <a:xfrm>
            <a:off x="2081022" y="4991100"/>
            <a:ext cx="1516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약관 </a:t>
            </a:r>
            <a:r>
              <a:rPr lang="en-US" altLang="ko-KR" sz="2400" dirty="0"/>
              <a:t>20</a:t>
            </a:r>
            <a:r>
              <a:rPr lang="ko-KR" altLang="en-US" sz="2400" dirty="0"/>
              <a:t>개 중 </a:t>
            </a:r>
            <a:r>
              <a:rPr lang="en-US" altLang="ko-KR" sz="2400" dirty="0"/>
              <a:t>top3 </a:t>
            </a:r>
            <a:r>
              <a:rPr lang="ko-KR" altLang="en-US" sz="2400" dirty="0"/>
              <a:t>를 선정해서 유불리 결과를 알려주면 나머지 조항의 유불리 판단여부에 대해서는 어떻게 처리하는지 궁금합니다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9E09F6DB-7C57-147C-332E-48A4CC03D25C}"/>
              </a:ext>
            </a:extLst>
          </p:cNvPr>
          <p:cNvSpPr txBox="1"/>
          <p:nvPr/>
        </p:nvSpPr>
        <p:spPr>
          <a:xfrm>
            <a:off x="1043178" y="4812485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8.Q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C33E6F16-4D58-5503-F4F0-F670E8ABAA47}"/>
              </a:ext>
            </a:extLst>
          </p:cNvPr>
          <p:cNvSpPr txBox="1"/>
          <p:nvPr/>
        </p:nvSpPr>
        <p:spPr>
          <a:xfrm>
            <a:off x="1085850" y="5966312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8.A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E80BBE-E5FE-F45B-AEFB-75A4CA1A0852}"/>
              </a:ext>
            </a:extLst>
          </p:cNvPr>
          <p:cNvSpPr txBox="1"/>
          <p:nvPr/>
        </p:nvSpPr>
        <p:spPr>
          <a:xfrm>
            <a:off x="2095500" y="6160336"/>
            <a:ext cx="1516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나머지는 보여지지 않게 되는데 이는 예시를 보여주기 위한 프로토타입이라 더 좋은 방법으로 수정하면 </a:t>
            </a:r>
            <a:r>
              <a:rPr lang="ko-KR" altLang="en-US" sz="2400" dirty="0" err="1"/>
              <a:t>좋을거</a:t>
            </a:r>
            <a:r>
              <a:rPr lang="ko-KR" altLang="en-US" sz="2400" dirty="0"/>
              <a:t> 같습니다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41989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D39E1C-AA48-6471-A608-8668D5B9C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10DA2180-F5A0-DC9D-3598-42EB403D7E65}"/>
              </a:ext>
            </a:extLst>
          </p:cNvPr>
          <p:cNvSpPr txBox="1"/>
          <p:nvPr/>
        </p:nvSpPr>
        <p:spPr>
          <a:xfrm>
            <a:off x="668959" y="4095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QnA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F860FF-C384-0559-343A-E654D66089CF}"/>
              </a:ext>
            </a:extLst>
          </p:cNvPr>
          <p:cNvSpPr txBox="1"/>
          <p:nvPr/>
        </p:nvSpPr>
        <p:spPr>
          <a:xfrm>
            <a:off x="2114550" y="2092798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SHAP</a:t>
            </a:r>
            <a:r>
              <a:rPr lang="ko-KR" altLang="en-US" sz="2400" dirty="0"/>
              <a:t>는 어떻게 모델 예측의 해석 가능성을 높이나요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15CBFA77-F83D-A9A8-0580-8388A7972863}"/>
              </a:ext>
            </a:extLst>
          </p:cNvPr>
          <p:cNvSpPr txBox="1"/>
          <p:nvPr/>
        </p:nvSpPr>
        <p:spPr>
          <a:xfrm>
            <a:off x="1028700" y="1648305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9.Q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64E985EE-79D4-D3E6-4591-C756D95DC458}"/>
              </a:ext>
            </a:extLst>
          </p:cNvPr>
          <p:cNvSpPr txBox="1"/>
          <p:nvPr/>
        </p:nvSpPr>
        <p:spPr>
          <a:xfrm>
            <a:off x="1028700" y="2802132"/>
            <a:ext cx="1066800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9.A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4D60CB-C9A5-5046-348C-B770D5DA1F1C}"/>
              </a:ext>
            </a:extLst>
          </p:cNvPr>
          <p:cNvSpPr txBox="1"/>
          <p:nvPr/>
        </p:nvSpPr>
        <p:spPr>
          <a:xfrm>
            <a:off x="1981200" y="3066008"/>
            <a:ext cx="151638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SHAP</a:t>
            </a:r>
            <a:r>
              <a:rPr lang="ko-KR" altLang="en-US" sz="2400" dirty="0"/>
              <a:t>은 모델이 내린 예측 결과에 대해 입력된 각 단어</a:t>
            </a:r>
            <a:r>
              <a:rPr lang="en-US" altLang="ko-KR" sz="2400" dirty="0"/>
              <a:t>(</a:t>
            </a:r>
            <a:r>
              <a:rPr lang="ko-KR" altLang="en-US" sz="2400" dirty="0"/>
              <a:t>모델이 처리한 토큰</a:t>
            </a:r>
            <a:r>
              <a:rPr lang="en-US" altLang="ko-KR" sz="2400" dirty="0"/>
              <a:t>)</a:t>
            </a:r>
            <a:r>
              <a:rPr lang="ko-KR" altLang="en-US" sz="2400" dirty="0"/>
              <a:t>가 해당 판단에 얼마나 기여했는지를 정량적으로 계산해주는 해석 도구입니다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다만</a:t>
            </a:r>
            <a:r>
              <a:rPr lang="en-US" altLang="ko-KR" sz="2400" dirty="0"/>
              <a:t>, </a:t>
            </a:r>
            <a:r>
              <a:rPr lang="ko-KR" altLang="en-US" sz="2400" dirty="0"/>
              <a:t>텍스트 모델에서는 </a:t>
            </a:r>
            <a:r>
              <a:rPr lang="en-US" altLang="ko-KR" sz="2400" dirty="0"/>
              <a:t>SHAP</a:t>
            </a:r>
            <a:r>
              <a:rPr lang="ko-KR" altLang="en-US" sz="2400" dirty="0"/>
              <a:t>이 기본적으로 </a:t>
            </a:r>
            <a:r>
              <a:rPr lang="en-US" altLang="ko-KR" sz="2400" dirty="0" err="1"/>
              <a:t>subword</a:t>
            </a:r>
            <a:r>
              <a:rPr lang="en-US" altLang="ko-KR" sz="2400" dirty="0"/>
              <a:t> </a:t>
            </a:r>
            <a:r>
              <a:rPr lang="ko-KR" altLang="en-US" sz="2400" dirty="0"/>
              <a:t>단위로 작동하기 때문에</a:t>
            </a:r>
            <a:r>
              <a:rPr lang="en-US" altLang="ko-KR" sz="2400" dirty="0"/>
              <a:t>, </a:t>
            </a:r>
            <a:r>
              <a:rPr lang="ko-KR" altLang="en-US" sz="2400" dirty="0"/>
              <a:t>사람이 직관적으로 이해하기 어려운 단위로 결과가 표현되는 한계가 있었습니다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이에 저희 프로젝트에서는 </a:t>
            </a:r>
            <a:r>
              <a:rPr lang="en-US" altLang="ko-KR" sz="2400" dirty="0"/>
              <a:t>SHAP</a:t>
            </a:r>
            <a:r>
              <a:rPr lang="ko-KR" altLang="en-US" sz="2400" dirty="0"/>
              <a:t>의 </a:t>
            </a:r>
            <a:r>
              <a:rPr lang="ko-KR" altLang="en-US" sz="2400" dirty="0" err="1"/>
              <a:t>해석력을</a:t>
            </a:r>
            <a:r>
              <a:rPr lang="ko-KR" altLang="en-US" sz="2400" dirty="0"/>
              <a:t> 높이기 위해</a:t>
            </a:r>
            <a:r>
              <a:rPr lang="en-US" altLang="ko-KR" sz="2400" dirty="0"/>
              <a:t>,</a:t>
            </a:r>
          </a:p>
          <a:p>
            <a:r>
              <a:rPr lang="en-US" altLang="ko-KR" sz="2400" dirty="0"/>
              <a:t>BERT </a:t>
            </a:r>
            <a:r>
              <a:rPr lang="ko-KR" altLang="en-US" sz="2400" dirty="0"/>
              <a:t>토크나이저의 </a:t>
            </a:r>
            <a:r>
              <a:rPr lang="en-US" altLang="ko-KR" sz="2400" dirty="0"/>
              <a:t>offset </a:t>
            </a:r>
            <a:r>
              <a:rPr lang="ko-KR" altLang="en-US" sz="2400" dirty="0"/>
              <a:t>정보를 활용하여 단어 단위로 토큰을 재결합하고</a:t>
            </a:r>
            <a:r>
              <a:rPr lang="en-US" altLang="ko-KR" sz="2400" dirty="0"/>
              <a:t>,</a:t>
            </a:r>
          </a:p>
          <a:p>
            <a:r>
              <a:rPr lang="ko-KR" altLang="en-US" sz="2400" dirty="0"/>
              <a:t>구조표현 및 </a:t>
            </a:r>
            <a:r>
              <a:rPr lang="ko-KR" altLang="en-US" sz="2400" dirty="0" err="1"/>
              <a:t>불용어</a:t>
            </a:r>
            <a:r>
              <a:rPr lang="ko-KR" altLang="en-US" sz="2400" dirty="0"/>
              <a:t> 등을 제거하여 해석의 노이즈를 줄이고</a:t>
            </a:r>
            <a:r>
              <a:rPr lang="en-US" altLang="ko-KR" sz="2400" dirty="0"/>
              <a:t>,</a:t>
            </a:r>
          </a:p>
          <a:p>
            <a:r>
              <a:rPr lang="en-US" altLang="ko-KR" sz="2400" dirty="0" err="1"/>
              <a:t>soynlp</a:t>
            </a:r>
            <a:r>
              <a:rPr lang="en-US" altLang="ko-KR" sz="2400" dirty="0"/>
              <a:t> </a:t>
            </a:r>
            <a:r>
              <a:rPr lang="ko-KR" altLang="en-US" sz="2400" dirty="0"/>
              <a:t>기반 복합명사 추출기로 실제 문장에서 자주 쓰이는 의미 있는 명사 묶음을 사전 학습한 뒤</a:t>
            </a:r>
            <a:r>
              <a:rPr lang="en-US" altLang="ko-KR" sz="2400" dirty="0"/>
              <a:t>,</a:t>
            </a:r>
          </a:p>
          <a:p>
            <a:r>
              <a:rPr lang="ko-KR" altLang="en-US" sz="2400" dirty="0"/>
              <a:t>해당 조항 내 등장한 표현 중 </a:t>
            </a:r>
            <a:r>
              <a:rPr lang="en-US" altLang="ko-KR" sz="2400" dirty="0"/>
              <a:t>SHAP </a:t>
            </a:r>
            <a:r>
              <a:rPr lang="ko-KR" altLang="en-US" sz="2400" dirty="0"/>
              <a:t>기여도가 높은 핵심 구를 추출하도록 설계했습니다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그 결과</a:t>
            </a:r>
            <a:r>
              <a:rPr lang="en-US" altLang="ko-KR" sz="2400" dirty="0"/>
              <a:t>, SHAP</a:t>
            </a:r>
            <a:r>
              <a:rPr lang="ko-KR" altLang="en-US" sz="2400" dirty="0"/>
              <a:t>이 단순히 숫자만 나열해주는 해석에서 그치지 않고 </a:t>
            </a:r>
            <a:r>
              <a:rPr lang="en-US" altLang="ko-KR" sz="2400" dirty="0"/>
              <a:t>"</a:t>
            </a:r>
            <a:r>
              <a:rPr lang="ko-KR" altLang="en-US" sz="2400" dirty="0"/>
              <a:t>모델이 왜 그렇게 판단했는가</a:t>
            </a:r>
            <a:r>
              <a:rPr lang="en-US" altLang="ko-KR" sz="2400" dirty="0"/>
              <a:t>?"</a:t>
            </a:r>
            <a:r>
              <a:rPr lang="ko-KR" altLang="en-US" sz="2400" dirty="0"/>
              <a:t>를</a:t>
            </a:r>
          </a:p>
          <a:p>
            <a:r>
              <a:rPr lang="ko-KR" altLang="en-US" sz="2400" dirty="0"/>
              <a:t>사용자 눈높이에 맞춰 자연어로 설명할 수 있는 구조로 발전시켰다는 것이 저희의 핵심 개선 포인트입니다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80275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AAA2A-92B0-1EDB-8BD2-92E8D106F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47F398DF-B70B-B27F-4094-A1C92E257BF5}"/>
              </a:ext>
            </a:extLst>
          </p:cNvPr>
          <p:cNvSpPr txBox="1"/>
          <p:nvPr/>
        </p:nvSpPr>
        <p:spPr>
          <a:xfrm>
            <a:off x="668959" y="4095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QnA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176586-8C47-9944-4307-34AAF96EE331}"/>
              </a:ext>
            </a:extLst>
          </p:cNvPr>
          <p:cNvSpPr txBox="1"/>
          <p:nvPr/>
        </p:nvSpPr>
        <p:spPr>
          <a:xfrm>
            <a:off x="2114550" y="2092798"/>
            <a:ext cx="1516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동음이의어의 한계는 유불리 조항을 판단하는 데 있어서 큰 부작용이나 단점으로 작용할 수 있을 것 같은데 혹시 이 부분에 대한 개선점이 따로 있을 지 궁금합니다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2E9D1422-0A68-2FE4-0CC2-388373053071}"/>
              </a:ext>
            </a:extLst>
          </p:cNvPr>
          <p:cNvSpPr txBox="1"/>
          <p:nvPr/>
        </p:nvSpPr>
        <p:spPr>
          <a:xfrm>
            <a:off x="668959" y="1648305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10.Q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A70A5B63-65C9-CF38-EA6F-C95B800977D2}"/>
              </a:ext>
            </a:extLst>
          </p:cNvPr>
          <p:cNvSpPr txBox="1"/>
          <p:nvPr/>
        </p:nvSpPr>
        <p:spPr>
          <a:xfrm>
            <a:off x="668959" y="2802132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10.A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801D0B-A047-C207-0F0B-93C4CA520079}"/>
              </a:ext>
            </a:extLst>
          </p:cNvPr>
          <p:cNvSpPr txBox="1"/>
          <p:nvPr/>
        </p:nvSpPr>
        <p:spPr>
          <a:xfrm>
            <a:off x="2152650" y="3260271"/>
            <a:ext cx="1516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동음이의어에 대한 한계는 단어를 네이버 사전 </a:t>
            </a:r>
            <a:r>
              <a:rPr lang="en-US" altLang="ko-KR" sz="2400" dirty="0"/>
              <a:t>API</a:t>
            </a:r>
            <a:r>
              <a:rPr lang="ko-KR" altLang="en-US" sz="2400" dirty="0"/>
              <a:t>에 검색할 때 발생되는 한계입니다</a:t>
            </a:r>
            <a:r>
              <a:rPr lang="en-US" altLang="ko-KR" sz="2400" dirty="0"/>
              <a:t>. </a:t>
            </a:r>
            <a:r>
              <a:rPr lang="ko-KR" altLang="en-US" sz="2400" dirty="0"/>
              <a:t>유불리 판단 모델의 경우 문맥을 학습하기에 유불리 판단에 있어 동음이의어의 한계는 큰 부작용이나 단점으로 작용하지 않습니다</a:t>
            </a:r>
            <a:r>
              <a:rPr lang="en-US" altLang="ko-KR" sz="24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6BCFAF-B6A8-D53C-2B6A-A6D88B132F5A}"/>
              </a:ext>
            </a:extLst>
          </p:cNvPr>
          <p:cNvSpPr txBox="1"/>
          <p:nvPr/>
        </p:nvSpPr>
        <p:spPr>
          <a:xfrm>
            <a:off x="2114550" y="4427744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시연 영상에서 불리한 조항에 </a:t>
            </a:r>
            <a:r>
              <a:rPr lang="en-US" altLang="ko-KR" sz="2400" dirty="0"/>
              <a:t>top 1</a:t>
            </a:r>
            <a:r>
              <a:rPr lang="ko-KR" altLang="en-US" sz="2400" dirty="0"/>
              <a:t>이 별로 불리하지 않아 보이는데 해당 결과가 나온 이유가 무엇인가요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B5A37319-CBED-E4B9-9B5F-A7AA927E6A94}"/>
              </a:ext>
            </a:extLst>
          </p:cNvPr>
          <p:cNvSpPr txBox="1"/>
          <p:nvPr/>
        </p:nvSpPr>
        <p:spPr>
          <a:xfrm>
            <a:off x="668959" y="3983251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11.Q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17EA3244-1311-5BE2-FAC1-A630C6AD07CC}"/>
              </a:ext>
            </a:extLst>
          </p:cNvPr>
          <p:cNvSpPr txBox="1"/>
          <p:nvPr/>
        </p:nvSpPr>
        <p:spPr>
          <a:xfrm>
            <a:off x="668959" y="5137078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11.A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E29A9E-E194-F749-A3DA-1F30270FC63A}"/>
              </a:ext>
            </a:extLst>
          </p:cNvPr>
          <p:cNvSpPr txBox="1"/>
          <p:nvPr/>
        </p:nvSpPr>
        <p:spPr>
          <a:xfrm>
            <a:off x="2167890" y="5364384"/>
            <a:ext cx="15163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약관에 경우 해당 조항과 같이 용어의 정의를 서술하는 조항이 포함됩니다</a:t>
            </a:r>
            <a:r>
              <a:rPr lang="en-US" altLang="ko-KR" sz="2400" dirty="0"/>
              <a:t>. </a:t>
            </a:r>
            <a:r>
              <a:rPr lang="ko-KR" altLang="en-US" sz="2400" dirty="0"/>
              <a:t>유불리 판단 모델의 학습 데이터에는 정의를 서술하는 조항이 포함되지 않기에 잘못 출력된 것으로 보여집니다</a:t>
            </a:r>
            <a:r>
              <a:rPr lang="en-US" altLang="ko-KR" sz="2400" dirty="0"/>
              <a:t>. </a:t>
            </a:r>
            <a:r>
              <a:rPr lang="ko-KR" altLang="en-US" sz="2400" dirty="0"/>
              <a:t>이러한 조항의 경우</a:t>
            </a:r>
            <a:r>
              <a:rPr lang="en-US" altLang="ko-KR" sz="2400" dirty="0"/>
              <a:t>,</a:t>
            </a:r>
            <a:r>
              <a:rPr lang="ko-KR" altLang="en-US" sz="2400" dirty="0"/>
              <a:t> </a:t>
            </a:r>
            <a:r>
              <a:rPr lang="ko-KR" altLang="en-US" sz="2400" dirty="0" err="1"/>
              <a:t>전처리</a:t>
            </a:r>
            <a:r>
              <a:rPr lang="ko-KR" altLang="en-US" sz="2400" dirty="0"/>
              <a:t> 단계에서 모델에 입력되지 않도록 한다면 충분히 해결 가능한 문제로 보여집니다</a:t>
            </a:r>
            <a:r>
              <a:rPr lang="en-US" altLang="ko-KR" sz="2400" dirty="0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9C69A9-7F90-AC98-C4E1-94C98130C2CF}"/>
              </a:ext>
            </a:extLst>
          </p:cNvPr>
          <p:cNvSpPr txBox="1"/>
          <p:nvPr/>
        </p:nvSpPr>
        <p:spPr>
          <a:xfrm>
            <a:off x="2114550" y="6762690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다른 팀에서도 유불리 모델이 있었는데 차별화를 둔 점이 있나요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6559180F-41D3-B43A-727F-35898777DFDA}"/>
              </a:ext>
            </a:extLst>
          </p:cNvPr>
          <p:cNvSpPr txBox="1"/>
          <p:nvPr/>
        </p:nvSpPr>
        <p:spPr>
          <a:xfrm>
            <a:off x="668959" y="6318197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12.Q</a:t>
            </a:r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2EF51618-38DC-A77D-E3E8-06B0674CE058}"/>
              </a:ext>
            </a:extLst>
          </p:cNvPr>
          <p:cNvSpPr txBox="1"/>
          <p:nvPr/>
        </p:nvSpPr>
        <p:spPr>
          <a:xfrm>
            <a:off x="668959" y="7472024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12.A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DFB901-1685-9367-CF60-1EFC1960F4D7}"/>
              </a:ext>
            </a:extLst>
          </p:cNvPr>
          <p:cNvSpPr txBox="1"/>
          <p:nvPr/>
        </p:nvSpPr>
        <p:spPr>
          <a:xfrm>
            <a:off x="2152650" y="7930163"/>
            <a:ext cx="15163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우선 모델에 대해서 강건성을 판단한점과 </a:t>
            </a:r>
            <a:r>
              <a:rPr lang="ko-KR" altLang="en-US" sz="2400" dirty="0" err="1"/>
              <a:t>임베딩</a:t>
            </a:r>
            <a:r>
              <a:rPr lang="ko-KR" altLang="en-US" sz="2400" dirty="0"/>
              <a:t> </a:t>
            </a:r>
            <a:r>
              <a:rPr lang="ko-KR" altLang="en-US" sz="2400" dirty="0" err="1"/>
              <a:t>벡터유사도가</a:t>
            </a:r>
            <a:r>
              <a:rPr lang="ko-KR" altLang="en-US" sz="2400" dirty="0"/>
              <a:t> 아닌 </a:t>
            </a:r>
            <a:r>
              <a:rPr lang="en-US" altLang="ko-KR" sz="2400" dirty="0" err="1"/>
              <a:t>shap</a:t>
            </a:r>
            <a:r>
              <a:rPr lang="ko-KR" altLang="en-US" sz="2400" dirty="0"/>
              <a:t>를 사용해 </a:t>
            </a:r>
            <a:r>
              <a:rPr lang="en-US" altLang="ko-KR" sz="2400" dirty="0"/>
              <a:t>unseen data</a:t>
            </a:r>
            <a:r>
              <a:rPr lang="ko-KR" altLang="en-US" sz="2400" dirty="0"/>
              <a:t>에 대처할 수 있다는 점이 존재합니다</a:t>
            </a:r>
            <a:r>
              <a:rPr lang="en-US" altLang="ko-KR" sz="2400" dirty="0"/>
              <a:t>. </a:t>
            </a:r>
            <a:r>
              <a:rPr lang="ko-KR" altLang="en-US" sz="2400" dirty="0"/>
              <a:t>또한 저희 모델의 경우 조항 하나 하나를 입력으로 받지 않고 약관 전문을 입력으로 받습니다</a:t>
            </a:r>
            <a:r>
              <a:rPr lang="en-US" altLang="ko-KR" sz="2400" dirty="0"/>
              <a:t>. </a:t>
            </a:r>
            <a:r>
              <a:rPr lang="ko-KR" altLang="en-US" sz="2400" dirty="0"/>
              <a:t>이러한 점으로 비추어 볼 때 더욱 실용적이고 현실적인 모델이라고 생각합니다</a:t>
            </a:r>
            <a:r>
              <a:rPr lang="en-US" altLang="ko-KR" sz="2400" dirty="0"/>
              <a:t>.</a:t>
            </a:r>
            <a:r>
              <a:rPr lang="ko-KR" altLang="en-US" sz="2400" dirty="0"/>
              <a:t> 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6820173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B522BE-5999-4872-F9B0-9E2EF0EAB3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301322B-AE73-4C1D-7B36-5ABF4D1CE716}"/>
              </a:ext>
            </a:extLst>
          </p:cNvPr>
          <p:cNvSpPr txBox="1"/>
          <p:nvPr/>
        </p:nvSpPr>
        <p:spPr>
          <a:xfrm>
            <a:off x="668959" y="4095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QnA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1F0F24-8122-5A24-7E9B-1AFB4B62997E}"/>
              </a:ext>
            </a:extLst>
          </p:cNvPr>
          <p:cNvSpPr txBox="1"/>
          <p:nvPr/>
        </p:nvSpPr>
        <p:spPr>
          <a:xfrm>
            <a:off x="2114550" y="2092798"/>
            <a:ext cx="1516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2. </a:t>
            </a:r>
            <a:r>
              <a:rPr lang="ko-KR" altLang="en-US" sz="2400" dirty="0"/>
              <a:t>변호사나 검사를 보면 같은 약관이어도 해석에 따라 갑과 을의 </a:t>
            </a:r>
            <a:r>
              <a:rPr lang="ko-KR" altLang="en-US" sz="2400" dirty="0" err="1"/>
              <a:t>유불리함을</a:t>
            </a:r>
            <a:r>
              <a:rPr lang="ko-KR" altLang="en-US" sz="2400" dirty="0"/>
              <a:t> 다르게 해석할 수 있던데 상황에 따라 달라지는 유불리를 판단할 수 있나요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3E171152-7DCA-8B32-B709-D462E4EAAC60}"/>
              </a:ext>
            </a:extLst>
          </p:cNvPr>
          <p:cNvSpPr txBox="1"/>
          <p:nvPr/>
        </p:nvSpPr>
        <p:spPr>
          <a:xfrm>
            <a:off x="668959" y="1648305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13.Q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D01CDDC0-9A4A-CC1D-B1D0-6426523DF297}"/>
              </a:ext>
            </a:extLst>
          </p:cNvPr>
          <p:cNvSpPr txBox="1"/>
          <p:nvPr/>
        </p:nvSpPr>
        <p:spPr>
          <a:xfrm>
            <a:off x="668959" y="2802132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13.A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3880C7-4F34-298D-C94A-F3B832B2DC7D}"/>
              </a:ext>
            </a:extLst>
          </p:cNvPr>
          <p:cNvSpPr txBox="1"/>
          <p:nvPr/>
        </p:nvSpPr>
        <p:spPr>
          <a:xfrm>
            <a:off x="2152650" y="3260271"/>
            <a:ext cx="15163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저희가 해결하고자 한 문제는 일상생활 속  </a:t>
            </a:r>
            <a:r>
              <a:rPr lang="en-US" altLang="ko-KR" sz="2400" dirty="0"/>
              <a:t>“</a:t>
            </a:r>
            <a:r>
              <a:rPr lang="ko-KR" altLang="en-US" sz="2400" dirty="0"/>
              <a:t>약관</a:t>
            </a:r>
            <a:r>
              <a:rPr lang="en-US" altLang="ko-KR" sz="2400" dirty="0"/>
              <a:t>”</a:t>
            </a:r>
            <a:r>
              <a:rPr lang="ko-KR" altLang="en-US" sz="2400" dirty="0"/>
              <a:t>에 대해 사람들이 읽기 어렵다는 이유로</a:t>
            </a:r>
            <a:r>
              <a:rPr lang="en-US" altLang="ko-KR" sz="2400" dirty="0"/>
              <a:t>,</a:t>
            </a:r>
            <a:r>
              <a:rPr lang="ko-KR" altLang="en-US" sz="2400" dirty="0"/>
              <a:t> 글이 길다는 이유로 너무 쉽게 동의한다는 것이었습니다</a:t>
            </a:r>
            <a:r>
              <a:rPr lang="en-US" altLang="ko-KR" sz="2400" dirty="0"/>
              <a:t>. </a:t>
            </a:r>
            <a:r>
              <a:rPr lang="ko-KR" altLang="en-US" sz="2400" dirty="0"/>
              <a:t>이를 해결하고자 일상생활속 약관에 대해 유불리 판단을 대신해주는 모델을 만든 것입니다</a:t>
            </a:r>
            <a:r>
              <a:rPr lang="en-US" altLang="ko-KR" sz="2400" dirty="0"/>
              <a:t>. </a:t>
            </a:r>
            <a:r>
              <a:rPr lang="ko-KR" altLang="en-US" sz="2400" dirty="0"/>
              <a:t>일상생활속 쉽게 접하는 약관이 아닌 법적 효력이 강해 변호사의 자문이 필요한 문서에 대한 유불리 판단은 제작된 모델의 의도와 맞지 않습니다</a:t>
            </a:r>
            <a:r>
              <a:rPr lang="en-US" altLang="ko-KR" sz="24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4B31DF-498A-1795-3B7D-8F206AD95672}"/>
              </a:ext>
            </a:extLst>
          </p:cNvPr>
          <p:cNvSpPr txBox="1"/>
          <p:nvPr/>
        </p:nvSpPr>
        <p:spPr>
          <a:xfrm>
            <a:off x="2146554" y="5085827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3. </a:t>
            </a:r>
            <a:r>
              <a:rPr lang="ko-KR" altLang="en-US" sz="2400" dirty="0"/>
              <a:t>불리한 문서의 기준은 어떻게 정하셨나요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FFCFA5A2-2830-A1C5-8EF7-6837566B93B0}"/>
              </a:ext>
            </a:extLst>
          </p:cNvPr>
          <p:cNvSpPr txBox="1"/>
          <p:nvPr/>
        </p:nvSpPr>
        <p:spPr>
          <a:xfrm>
            <a:off x="726109" y="4560164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14.Q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A5C1F7A8-A21E-1917-CF5A-6A08C0881A7A}"/>
              </a:ext>
            </a:extLst>
          </p:cNvPr>
          <p:cNvSpPr txBox="1"/>
          <p:nvPr/>
        </p:nvSpPr>
        <p:spPr>
          <a:xfrm>
            <a:off x="662101" y="5544733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14.A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7754FF-3796-2C6F-2A53-DB83EAE360FA}"/>
              </a:ext>
            </a:extLst>
          </p:cNvPr>
          <p:cNvSpPr txBox="1"/>
          <p:nvPr/>
        </p:nvSpPr>
        <p:spPr>
          <a:xfrm>
            <a:off x="2152650" y="6004635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저희가 사용한 </a:t>
            </a:r>
            <a:r>
              <a:rPr lang="en-US" altLang="ko-KR" sz="2400" dirty="0"/>
              <a:t>AI-HUB </a:t>
            </a:r>
            <a:r>
              <a:rPr lang="ko-KR" altLang="en-US" sz="2400" dirty="0"/>
              <a:t>데이터 셋에 라벨링이 되어있었습니다</a:t>
            </a:r>
            <a:r>
              <a:rPr lang="en-US" altLang="ko-KR" sz="2400" dirty="0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A1CF62-1607-BD86-CF98-F4D00243F6AD}"/>
              </a:ext>
            </a:extLst>
          </p:cNvPr>
          <p:cNvSpPr txBox="1"/>
          <p:nvPr/>
        </p:nvSpPr>
        <p:spPr>
          <a:xfrm>
            <a:off x="2088642" y="6981769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약관의 전문 용어 해석을 위해 네이버 사전 </a:t>
            </a:r>
            <a:r>
              <a:rPr lang="en-US" altLang="ko-KR" sz="2400" dirty="0" err="1"/>
              <a:t>api</a:t>
            </a:r>
            <a:r>
              <a:rPr lang="en-US" altLang="ko-KR" sz="2400" dirty="0"/>
              <a:t> </a:t>
            </a:r>
            <a:r>
              <a:rPr lang="ko-KR" altLang="en-US" sz="2400" dirty="0"/>
              <a:t>활용한다고 했는데</a:t>
            </a:r>
            <a:r>
              <a:rPr lang="en-US" altLang="ko-KR" sz="2400" dirty="0"/>
              <a:t>, </a:t>
            </a:r>
            <a:r>
              <a:rPr lang="ko-KR" altLang="en-US" sz="2400" dirty="0"/>
              <a:t>실제로 얼마나 정확하게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77FB282D-3D51-4647-8A8D-F624CEBF1980}"/>
              </a:ext>
            </a:extLst>
          </p:cNvPr>
          <p:cNvSpPr txBox="1"/>
          <p:nvPr/>
        </p:nvSpPr>
        <p:spPr>
          <a:xfrm>
            <a:off x="677341" y="6608400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15.Q</a:t>
            </a:r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36A51507-AE12-0332-363F-CD9D383B8090}"/>
              </a:ext>
            </a:extLst>
          </p:cNvPr>
          <p:cNvSpPr txBox="1"/>
          <p:nvPr/>
        </p:nvSpPr>
        <p:spPr>
          <a:xfrm>
            <a:off x="668959" y="7472024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15.A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457A4F-A472-B0A9-3A7C-7627D485850F}"/>
              </a:ext>
            </a:extLst>
          </p:cNvPr>
          <p:cNvSpPr txBox="1"/>
          <p:nvPr/>
        </p:nvSpPr>
        <p:spPr>
          <a:xfrm>
            <a:off x="2152650" y="7930163"/>
            <a:ext cx="15163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TF-IDF</a:t>
            </a:r>
            <a:r>
              <a:rPr lang="ko-KR" altLang="en-US" sz="2400" dirty="0"/>
              <a:t>를 활용하여 전문 용어를 추출하다 보니 입력되는 약관에 따라 달라지게 됩니다</a:t>
            </a:r>
            <a:r>
              <a:rPr lang="en-US" altLang="ko-KR" sz="2400" dirty="0"/>
              <a:t>. </a:t>
            </a:r>
            <a:r>
              <a:rPr lang="ko-KR" altLang="en-US" sz="2400" dirty="0"/>
              <a:t>약관 속 사용되는 용어가 보다 전문적이고 약관의 길이가 길어 전문 용어가 반복적으로 발생할수록 전문 용어 해석이 더욱 </a:t>
            </a:r>
            <a:r>
              <a:rPr lang="ko-KR" altLang="en-US" sz="2400" dirty="0" err="1"/>
              <a:t>정확해집니다</a:t>
            </a:r>
            <a:r>
              <a:rPr lang="en-US" altLang="ko-KR" sz="2400" dirty="0"/>
              <a:t>. </a:t>
            </a:r>
            <a:r>
              <a:rPr lang="ko-KR" altLang="en-US" sz="2400" dirty="0"/>
              <a:t>즉</a:t>
            </a:r>
            <a:r>
              <a:rPr lang="en-US" altLang="ko-KR" sz="2400" dirty="0"/>
              <a:t>, </a:t>
            </a:r>
            <a:r>
              <a:rPr lang="ko-KR" altLang="en-US" sz="2400" dirty="0"/>
              <a:t>약관이 어려우면 어려울 수록 길면 길수록 전문용어를 잘 찾아내고 설명해냅니다</a:t>
            </a:r>
            <a:r>
              <a:rPr lang="en-US" altLang="ko-KR" sz="2400" dirty="0"/>
              <a:t>. </a:t>
            </a:r>
            <a:r>
              <a:rPr lang="ko-KR" altLang="en-US" sz="2400" dirty="0"/>
              <a:t>이는 약관의 난해함이라는 문제를 해결하는데 있어 큰 강점으로 작용합니다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830842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28258-1F4B-5D9F-6704-FC44C6D7B4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078C9C6F-DD82-582E-8E98-8D5D125ECB17}"/>
              </a:ext>
            </a:extLst>
          </p:cNvPr>
          <p:cNvSpPr txBox="1"/>
          <p:nvPr/>
        </p:nvSpPr>
        <p:spPr>
          <a:xfrm>
            <a:off x="668959" y="409575"/>
            <a:ext cx="714492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 dirty="0" err="1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QnA</a:t>
            </a:r>
            <a:endParaRPr lang="en-US" sz="6000" b="1" spc="3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Helios Extended Bold"/>
              <a:sym typeface="Helios Extended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329AED-1992-A254-D34F-3496C8786E22}"/>
              </a:ext>
            </a:extLst>
          </p:cNvPr>
          <p:cNvSpPr txBox="1"/>
          <p:nvPr/>
        </p:nvSpPr>
        <p:spPr>
          <a:xfrm>
            <a:off x="2114550" y="2092798"/>
            <a:ext cx="15163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해석이 되나요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9F04968F-ED38-68A0-A166-E82E36A6967A}"/>
              </a:ext>
            </a:extLst>
          </p:cNvPr>
          <p:cNvSpPr txBox="1"/>
          <p:nvPr/>
        </p:nvSpPr>
        <p:spPr>
          <a:xfrm>
            <a:off x="668959" y="1648305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16.Q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6F140A9E-F253-E242-D1E9-2112D7FFAE7A}"/>
              </a:ext>
            </a:extLst>
          </p:cNvPr>
          <p:cNvSpPr txBox="1"/>
          <p:nvPr/>
        </p:nvSpPr>
        <p:spPr>
          <a:xfrm>
            <a:off x="668959" y="2802132"/>
            <a:ext cx="1426541" cy="91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4000" b="1" spc="3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16.A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121203-FA3F-EE60-F6BF-929E86E08B2B}"/>
              </a:ext>
            </a:extLst>
          </p:cNvPr>
          <p:cNvSpPr txBox="1"/>
          <p:nvPr/>
        </p:nvSpPr>
        <p:spPr>
          <a:xfrm>
            <a:off x="2152650" y="3260271"/>
            <a:ext cx="1516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 err="1"/>
              <a:t>넵</a:t>
            </a:r>
            <a:r>
              <a:rPr lang="ko-KR" altLang="en-US" sz="2400" dirty="0"/>
              <a:t> 결과 영상을 보시면 개별 약관이 있는 것을 알아내었으며 그거에 대한 대처 방법 또한 정보를 제공해주게 됩니다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6184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909175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15084859" y="570737"/>
            <a:ext cx="1735536" cy="2027837"/>
          </a:xfrm>
          <a:custGeom>
            <a:avLst/>
            <a:gdLst/>
            <a:ahLst/>
            <a:cxnLst/>
            <a:rect l="l" t="t" r="r" b="b"/>
            <a:pathLst>
              <a:path w="1735536" h="2027837">
                <a:moveTo>
                  <a:pt x="0" y="0"/>
                </a:moveTo>
                <a:lnTo>
                  <a:pt x="1735536" y="0"/>
                </a:lnTo>
                <a:lnTo>
                  <a:pt x="1735536" y="2027837"/>
                </a:lnTo>
                <a:lnTo>
                  <a:pt x="0" y="20278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4860615" y="7516230"/>
            <a:ext cx="8566770" cy="2770770"/>
          </a:xfrm>
          <a:custGeom>
            <a:avLst/>
            <a:gdLst/>
            <a:ahLst/>
            <a:cxnLst/>
            <a:rect l="l" t="t" r="r" b="b"/>
            <a:pathLst>
              <a:path w="8566770" h="2770770">
                <a:moveTo>
                  <a:pt x="0" y="0"/>
                </a:moveTo>
                <a:lnTo>
                  <a:pt x="8566770" y="0"/>
                </a:lnTo>
                <a:lnTo>
                  <a:pt x="8566770" y="2770770"/>
                </a:lnTo>
                <a:lnTo>
                  <a:pt x="0" y="27707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866775"/>
            <a:ext cx="1552906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데이터 소개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319214" y="3842500"/>
            <a:ext cx="9649573" cy="1017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11"/>
              </a:lnSpc>
            </a:pPr>
            <a:r>
              <a:rPr lang="en-US" sz="2936" b="1" spc="293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AI HUB의</a:t>
            </a:r>
          </a:p>
          <a:p>
            <a:pPr algn="ctr">
              <a:lnSpc>
                <a:spcPts val="4111"/>
              </a:lnSpc>
              <a:spcBef>
                <a:spcPct val="0"/>
              </a:spcBef>
            </a:pPr>
            <a:r>
              <a:rPr lang="en-US" sz="2936" b="1" spc="293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법률/규정 (판결서, 약관 등) 텍스트 분석 데이터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920139" y="4833290"/>
            <a:ext cx="12447722" cy="308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43개의 도메인에서 1만 건 이상의 약관의 </a:t>
            </a:r>
          </a:p>
          <a:p>
            <a:pPr algn="ctr"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유·불리 조항 판단. 위법성과 유리 판단 이유 태깅 및</a:t>
            </a:r>
          </a:p>
          <a:p>
            <a:pPr algn="ctr"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라벨링을 통해 소비자 입장에서의 유·불리 확인을 위한 </a:t>
            </a:r>
          </a:p>
          <a:p>
            <a:pPr algn="ctr"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법률 텍스트 분석 데이터셋 구축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endParaRPr lang="en-US" sz="3500" spc="35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27568" y="1232613"/>
            <a:ext cx="17432863" cy="8155119"/>
          </a:xfrm>
          <a:custGeom>
            <a:avLst/>
            <a:gdLst/>
            <a:ahLst/>
            <a:cxnLst/>
            <a:rect l="l" t="t" r="r" b="b"/>
            <a:pathLst>
              <a:path w="17432863" h="8155119">
                <a:moveTo>
                  <a:pt x="0" y="0"/>
                </a:moveTo>
                <a:lnTo>
                  <a:pt x="17432864" y="0"/>
                </a:lnTo>
                <a:lnTo>
                  <a:pt x="17432864" y="8155119"/>
                </a:lnTo>
                <a:lnTo>
                  <a:pt x="0" y="8155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53" r="-1453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633677" y="156288"/>
            <a:ext cx="1552906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파이프라인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33462" y="0"/>
            <a:ext cx="0" cy="3768928"/>
          </a:xfrm>
          <a:prstGeom prst="line">
            <a:avLst/>
          </a:prstGeom>
          <a:ln w="57150" cap="flat">
            <a:solidFill>
              <a:srgbClr val="4E6E81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001007" y="0"/>
            <a:ext cx="10286993" cy="10287000"/>
            <a:chOff x="0" y="0"/>
            <a:chExt cx="2709331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09331" cy="2709333"/>
            </a:xfrm>
            <a:custGeom>
              <a:avLst/>
              <a:gdLst/>
              <a:ahLst/>
              <a:cxnLst/>
              <a:rect l="l" t="t" r="r" b="b"/>
              <a:pathLst>
                <a:path w="2709331" h="2709333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709331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r>
                <a:rPr lang="en-US" sz="2500" b="1" spc="250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 Bold"/>
                  <a:sym typeface="Lato Bold"/>
                </a:rPr>
                <a:t>TF-IDF</a:t>
              </a:r>
              <a:r>
                <a:rPr lang="en-US" sz="2500" spc="250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 기반 어려운 단어 자동 추출</a:t>
              </a:r>
            </a:p>
            <a:p>
              <a:pPr algn="ctr">
                <a:lnSpc>
                  <a:spcPts val="3500"/>
                </a:lnSpc>
              </a:pPr>
              <a:r>
                <a:rPr lang="en-US" sz="2500" spc="250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 약관 문서에서 각 단어의 중요도를 분석하고</a:t>
              </a:r>
            </a:p>
            <a:p>
              <a:pPr algn="ctr">
                <a:lnSpc>
                  <a:spcPts val="3500"/>
                </a:lnSpc>
              </a:pPr>
              <a:r>
                <a:rPr lang="en-US" sz="2500" spc="250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일상 대화에서 잘 쓰이지 않는 단어를 찾아 내어</a:t>
              </a:r>
            </a:p>
            <a:p>
              <a:pPr algn="ctr">
                <a:lnSpc>
                  <a:spcPts val="3500"/>
                </a:lnSpc>
              </a:pPr>
              <a:r>
                <a:rPr lang="en-US" sz="2500" spc="250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 일반 사용자에게 생소하거나 이해하기 어려운 단어를 식별합니다.</a:t>
              </a:r>
            </a:p>
            <a:p>
              <a:pPr algn="ctr">
                <a:lnSpc>
                  <a:spcPts val="3500"/>
                </a:lnSpc>
              </a:pPr>
              <a:r>
                <a:rPr lang="en-US" sz="2500" spc="250">
                  <a:solidFill>
                    <a:srgbClr val="000000">
                      <a:alpha val="80000"/>
                    </a:srgbClr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Lato"/>
                  <a:sym typeface="Lato"/>
                </a:rPr>
                <a:t> 선별된 단어에 대한 네이버 사전의 뜻풀이를 제공합니다.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04888" y="3964677"/>
            <a:ext cx="6996120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어려운 단어 추출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392431" y="5143500"/>
            <a:ext cx="1316725" cy="839405"/>
            <a:chOff x="0" y="0"/>
            <a:chExt cx="1274991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74991" cy="812800"/>
            </a:xfrm>
            <a:custGeom>
              <a:avLst/>
              <a:gdLst/>
              <a:ahLst/>
              <a:cxnLst/>
              <a:rect l="l" t="t" r="r" b="b"/>
              <a:pathLst>
                <a:path w="1274991" h="812800">
                  <a:moveTo>
                    <a:pt x="1274991" y="406400"/>
                  </a:moveTo>
                  <a:lnTo>
                    <a:pt x="868591" y="0"/>
                  </a:lnTo>
                  <a:lnTo>
                    <a:pt x="868591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868591" y="609600"/>
                  </a:lnTo>
                  <a:lnTo>
                    <a:pt x="868591" y="812800"/>
                  </a:lnTo>
                  <a:lnTo>
                    <a:pt x="1274991" y="4064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55575"/>
              <a:ext cx="1173391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66775"/>
            <a:ext cx="1552906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중요하지만 어려운 단어 추출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79470" y="4797712"/>
            <a:ext cx="4775418" cy="1232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640"/>
              </a:lnSpc>
            </a:pPr>
            <a:r>
              <a:rPr lang="en-US" sz="7600" b="1" spc="380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중요한?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80080" y="5168868"/>
            <a:ext cx="7330730" cy="684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880"/>
              </a:lnSpc>
            </a:pPr>
            <a:r>
              <a:rPr lang="en-US" sz="4200" b="1" spc="420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약관에서 빈도가 높은 단어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011167" y="7202503"/>
            <a:ext cx="9276833" cy="696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77"/>
              </a:lnSpc>
            </a:pPr>
            <a:r>
              <a:rPr lang="en-US" sz="4269" b="1" spc="426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ebo Bold"/>
                <a:sym typeface="Heebo Bold"/>
              </a:rPr>
              <a:t>일상 대화에서 빈도가 낮은 단어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79470" y="6899894"/>
            <a:ext cx="4775418" cy="1300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200"/>
              </a:lnSpc>
            </a:pPr>
            <a:r>
              <a:rPr lang="en-US" sz="8000" b="1" spc="400">
                <a:solidFill>
                  <a:srgbClr val="4E6E8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어려운?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392431" y="7288228"/>
            <a:ext cx="1316725" cy="839405"/>
            <a:chOff x="0" y="0"/>
            <a:chExt cx="1274991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74991" cy="812800"/>
            </a:xfrm>
            <a:custGeom>
              <a:avLst/>
              <a:gdLst/>
              <a:ahLst/>
              <a:cxnLst/>
              <a:rect l="l" t="t" r="r" b="b"/>
              <a:pathLst>
                <a:path w="1274991" h="812800">
                  <a:moveTo>
                    <a:pt x="1274991" y="406400"/>
                  </a:moveTo>
                  <a:lnTo>
                    <a:pt x="868591" y="0"/>
                  </a:lnTo>
                  <a:lnTo>
                    <a:pt x="868591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868591" y="609600"/>
                  </a:lnTo>
                  <a:lnTo>
                    <a:pt x="868591" y="812800"/>
                  </a:lnTo>
                  <a:lnTo>
                    <a:pt x="1274991" y="4064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55575"/>
              <a:ext cx="1173391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900981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2027120" y="6659765"/>
            <a:ext cx="5897943" cy="3627235"/>
          </a:xfrm>
          <a:custGeom>
            <a:avLst/>
            <a:gdLst/>
            <a:ahLst/>
            <a:cxnLst/>
            <a:rect l="l" t="t" r="r" b="b"/>
            <a:pathLst>
              <a:path w="5897943" h="3627235">
                <a:moveTo>
                  <a:pt x="0" y="0"/>
                </a:moveTo>
                <a:lnTo>
                  <a:pt x="5897943" y="0"/>
                </a:lnTo>
                <a:lnTo>
                  <a:pt x="5897943" y="3627235"/>
                </a:lnTo>
                <a:lnTo>
                  <a:pt x="0" y="36272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1028700" y="866775"/>
            <a:ext cx="1552906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일상 대화 데이터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168551"/>
            <a:ext cx="8488740" cy="684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80"/>
              </a:lnSpc>
            </a:pPr>
            <a:r>
              <a:rPr lang="en-US" sz="4200" b="1" spc="21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AI HUB의 일상 대화 데이터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13485" y="5067300"/>
            <a:ext cx="8488740" cy="1765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12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"/>
                <a:sym typeface="Helios Extended"/>
              </a:rPr>
              <a:t>소상공인 및 공공 민원 10개 분야를 대상으로 구축된</a:t>
            </a:r>
          </a:p>
          <a:p>
            <a:pPr algn="l">
              <a:lnSpc>
                <a:spcPts val="3500"/>
              </a:lnSpc>
            </a:pPr>
            <a:r>
              <a:rPr lang="en-US" sz="2500" b="1" spc="12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50만 건 이상의 한국어 자연어 대화 데이터</a:t>
            </a:r>
            <a:r>
              <a:rPr lang="en-US" sz="2500" spc="12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"/>
                <a:sym typeface="Helios Extended"/>
              </a:rPr>
              <a:t>입니다.</a:t>
            </a:r>
          </a:p>
          <a:p>
            <a:pPr marL="0" lvl="0" indent="0" algn="l">
              <a:lnSpc>
                <a:spcPts val="3500"/>
              </a:lnSpc>
            </a:pPr>
            <a:r>
              <a:rPr lang="en-US" sz="2500" spc="125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"/>
                <a:sym typeface="Helios Extended"/>
              </a:rPr>
              <a:t>TF-IDF의 IDF 계산 시, 단어의 ‘일상성’을 판단하기 위한 기준 말뭉치로 활용됩니다.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-417865" y="9860283"/>
            <a:ext cx="13284409" cy="256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 spc="16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https://www.aihub.or.kr/aihubdata/data/view.do?currMenu=115&amp;topMenu=100&amp;dataSetSn=116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009810"/>
            <a:ext cx="248490" cy="2484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3886696"/>
            <a:ext cx="18288000" cy="6400304"/>
            <a:chOff x="0" y="0"/>
            <a:chExt cx="4816593" cy="168567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1685677"/>
            </a:xfrm>
            <a:custGeom>
              <a:avLst/>
              <a:gdLst/>
              <a:ahLst/>
              <a:cxnLst/>
              <a:rect l="l" t="t" r="r" b="b"/>
              <a:pathLst>
                <a:path w="4816592" h="1685677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866775"/>
            <a:ext cx="15529061" cy="9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spc="30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ios Extended Bold"/>
                <a:sym typeface="Helios Extended Bold"/>
              </a:rPr>
              <a:t>약관과 일상 대화 말뭉치간 TF-IDF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96563" y="4421505"/>
            <a:ext cx="708422" cy="684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b="1" spc="42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TF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27350" y="4421505"/>
            <a:ext cx="1055092" cy="684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b="1" spc="42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 Bold"/>
                <a:sym typeface="Lato Bold"/>
              </a:rPr>
              <a:t>IDF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18408" y="5599676"/>
            <a:ext cx="8264731" cy="3099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2"/>
              </a:lnSpc>
            </a:pPr>
            <a:r>
              <a:rPr lang="en-US" sz="2508" spc="2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약관에서 각 단어가 얼마나 자주 등장하는지를 계산하여,</a:t>
            </a:r>
          </a:p>
          <a:p>
            <a:pPr algn="ctr">
              <a:lnSpc>
                <a:spcPts val="3512"/>
              </a:lnSpc>
            </a:pPr>
            <a:r>
              <a:rPr lang="en-US" sz="2508" spc="2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해당 단어의 상대적인 중요도를 수치화합니다.</a:t>
            </a:r>
          </a:p>
          <a:p>
            <a:pPr algn="ctr">
              <a:lnSpc>
                <a:spcPts val="3512"/>
              </a:lnSpc>
            </a:pPr>
            <a:r>
              <a:rPr lang="en-US" sz="2508" spc="2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자주 등장하는 단어일수록 해당 약관에서 중요한 의미를 가질 가능성이 높습니다.</a:t>
            </a:r>
          </a:p>
          <a:p>
            <a:pPr algn="ctr">
              <a:lnSpc>
                <a:spcPts val="3512"/>
              </a:lnSpc>
              <a:spcBef>
                <a:spcPct val="0"/>
              </a:spcBef>
            </a:pPr>
            <a:r>
              <a:rPr lang="en-US" sz="2508" spc="2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이 과정을 통해 일반적인 단어와 핵심 키워드를 구분할 수 있습니다.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822531" y="5599676"/>
            <a:ext cx="8264731" cy="3548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2"/>
              </a:lnSpc>
            </a:pPr>
            <a:r>
              <a:rPr lang="en-US" sz="2508" spc="2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약관에 등장한 각 단어가 일반적인 일상 대화에서</a:t>
            </a:r>
          </a:p>
          <a:p>
            <a:pPr algn="ctr">
              <a:lnSpc>
                <a:spcPts val="3512"/>
              </a:lnSpc>
            </a:pPr>
            <a:r>
              <a:rPr lang="en-US" sz="2508" spc="2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얼마나 자주 사용되는지를 분석합니다.</a:t>
            </a:r>
          </a:p>
          <a:p>
            <a:pPr algn="ctr">
              <a:lnSpc>
                <a:spcPts val="3512"/>
              </a:lnSpc>
            </a:pPr>
            <a:r>
              <a:rPr lang="en-US" sz="2508" spc="2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자주 등장하지 않는 단어일수록 낮은 친숙도를 가지며,</a:t>
            </a:r>
          </a:p>
          <a:p>
            <a:pPr algn="ctr">
              <a:lnSpc>
                <a:spcPts val="3512"/>
              </a:lnSpc>
            </a:pPr>
            <a:r>
              <a:rPr lang="en-US" sz="2508" spc="2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이러한 단어는 사용자에게 어려운 단어일 가능성이 높습니다.</a:t>
            </a:r>
          </a:p>
          <a:p>
            <a:pPr algn="ctr">
              <a:lnSpc>
                <a:spcPts val="3512"/>
              </a:lnSpc>
              <a:spcBef>
                <a:spcPct val="0"/>
              </a:spcBef>
            </a:pPr>
            <a:r>
              <a:rPr lang="en-US" sz="2508" spc="25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Lato"/>
                <a:sym typeface="Lato"/>
              </a:rPr>
              <a:t> 이를 바탕으로 약관 속 ‘이해하기 어려운 단어’를 식별합니다.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2237</Words>
  <Application>Microsoft Office PowerPoint</Application>
  <PresentationFormat>사용자 지정</PresentationFormat>
  <Paragraphs>335</Paragraphs>
  <Slides>36</Slides>
  <Notes>0</Notes>
  <HiddenSlides>0</HiddenSlides>
  <MMClips>1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2" baseType="lpstr">
      <vt:lpstr>Arial</vt:lpstr>
      <vt:lpstr>Malgun Gothic</vt:lpstr>
      <vt:lpstr>Calibri</vt:lpstr>
      <vt:lpstr>Heebo Bold</vt:lpstr>
      <vt:lpstr>Office Theme</vt:lpstr>
      <vt:lpstr>Worksheet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Grey Modern Business Research Proposal Presentation</dc:title>
  <cp:lastModifiedBy>eun gyu han</cp:lastModifiedBy>
  <cp:revision>11</cp:revision>
  <dcterms:created xsi:type="dcterms:W3CDTF">2006-08-16T00:00:00Z</dcterms:created>
  <dcterms:modified xsi:type="dcterms:W3CDTF">2025-06-19T10:44:14Z</dcterms:modified>
  <dc:identifier>DAGpxehCo00</dc:identifier>
</cp:coreProperties>
</file>

<file path=docProps/thumbnail.jpeg>
</file>